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81" r:id="rId2"/>
    <p:sldId id="280" r:id="rId3"/>
    <p:sldId id="257" r:id="rId4"/>
    <p:sldId id="264" r:id="rId5"/>
    <p:sldId id="282" r:id="rId6"/>
    <p:sldId id="276" r:id="rId7"/>
    <p:sldId id="266" r:id="rId8"/>
    <p:sldId id="267" r:id="rId9"/>
    <p:sldId id="268" r:id="rId10"/>
    <p:sldId id="286" r:id="rId11"/>
    <p:sldId id="259" r:id="rId12"/>
    <p:sldId id="273" r:id="rId13"/>
    <p:sldId id="283" r:id="rId14"/>
    <p:sldId id="284" r:id="rId15"/>
    <p:sldId id="271" r:id="rId16"/>
    <p:sldId id="272" r:id="rId17"/>
    <p:sldId id="274" r:id="rId18"/>
    <p:sldId id="275" r:id="rId19"/>
    <p:sldId id="285" r:id="rId20"/>
    <p:sldId id="287" r:id="rId21"/>
    <p:sldId id="262" r:id="rId22"/>
    <p:sldId id="277" r:id="rId23"/>
  </p:sldIdLst>
  <p:sldSz cx="12192000" cy="6858000"/>
  <p:notesSz cx="6858000" cy="9144000"/>
  <p:embeddedFontLst>
    <p:embeddedFont>
      <p:font typeface="210 옴니고딕 030" panose="02020603020101020101" pitchFamily="18" charset="-127"/>
      <p:regular r:id="rId25"/>
    </p:embeddedFont>
    <p:embeddedFont>
      <p:font typeface="KoPubWorld돋움체 Bold" panose="00000800000000000000" pitchFamily="2" charset="-127"/>
      <p:bold r:id="rId26"/>
    </p:embeddedFont>
    <p:embeddedFont>
      <p:font typeface="KoPubWorld돋움체 Light" panose="00000300000000000000" pitchFamily="2" charset="-127"/>
      <p:regular r:id="rId27"/>
    </p:embeddedFont>
    <p:embeddedFont>
      <p:font typeface="KoPubWorld돋움체 Medium" panose="00000600000000000000" pitchFamily="2" charset="-127"/>
      <p:regular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AD8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5AF-4756-BEFD-EE6343831396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대기 시간이 짧아서</c:v>
                </c:pt>
                <c:pt idx="1">
                  <c:v>처리 시간이 짧아서</c:v>
                </c:pt>
                <c:pt idx="2">
                  <c:v>직원과 대면하지 않아서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0.87</c:v>
                </c:pt>
                <c:pt idx="1">
                  <c:v>0.6</c:v>
                </c:pt>
                <c:pt idx="2">
                  <c:v>0.28000000000000003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AF-4756-BEFD-EE634383139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5"/>
        <c:overlap val="100"/>
        <c:axId val="1112226863"/>
        <c:axId val="1108524527"/>
      </c:barChart>
      <c:catAx>
        <c:axId val="1112226863"/>
        <c:scaling>
          <c:orientation val="maxMin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  <c:crossAx val="1108524527"/>
        <c:crosses val="autoZero"/>
        <c:auto val="1"/>
        <c:lblAlgn val="ctr"/>
        <c:lblOffset val="100"/>
        <c:noMultiLvlLbl val="0"/>
      </c:catAx>
      <c:valAx>
        <c:axId val="1108524527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1112226863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키오스크</a:t>
            </a:r>
            <a:r>
              <a:rPr lang="ko-KR" altLang="en-US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편의성에 대한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응답률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(180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명 대상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c:rich>
      </c:tx>
      <c:layout>
        <c:manualLayout>
          <c:xMode val="edge"/>
          <c:yMode val="edge"/>
          <c:x val="0.19161921927463921"/>
          <c:y val="1.813338029291834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응답률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786-4976-B89E-0D6F4E9AE355}"/>
              </c:ext>
            </c:extLst>
          </c:dPt>
          <c:dPt>
            <c:idx val="1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9F-4CC4-8336-92850BBA4C5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키오스크가 더 편하다</c:v>
                </c:pt>
                <c:pt idx="1">
                  <c:v>키오스크가 더 불편하다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74</c:v>
                </c:pt>
                <c:pt idx="1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9F-4CC4-8336-92850BBA4C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fld id="{6BACEE29-D51D-4488-BB08-CAF5CE884959}" type="datetimeFigureOut">
              <a:rPr lang="ko-KR" altLang="en-US" smtClean="0"/>
              <a:pPr/>
              <a:t>2020-02-22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fld id="{52F4FEE1-39D7-45C3-BE5F-A9D7A2B7C62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3050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oPubWorld돋움체 Medium" panose="00000600000000000000" pitchFamily="2" charset="-127"/>
        <a:ea typeface="KoPubWorld돋움체 Medium" panose="000006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oPubWorld돋움체 Medium" panose="00000600000000000000" pitchFamily="2" charset="-127"/>
        <a:ea typeface="KoPubWorld돋움체 Medium" panose="000006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oPubWorld돋움체 Medium" panose="00000600000000000000" pitchFamily="2" charset="-127"/>
        <a:ea typeface="KoPubWorld돋움체 Medium" panose="000006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oPubWorld돋움체 Medium" panose="00000600000000000000" pitchFamily="2" charset="-127"/>
        <a:ea typeface="KoPubWorld돋움체 Medium" panose="000006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oPubWorld돋움체 Medium" panose="00000600000000000000" pitchFamily="2" charset="-127"/>
        <a:ea typeface="KoPubWorld돋움체 Medium" panose="000006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cutnews.co.kr/news/5148900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cutnews.co.kr/news/5148900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iz.chosun.com/site/data/html_dir/2018/10/29/2018102903021.htm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4FEE1-39D7-45C3-BE5F-A9D7A2B7C622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6168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시스템 소개 및 비즈니스 모델 삽입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4FEE1-39D7-45C3-BE5F-A9D7A2B7C622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8397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역할 및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4FEE1-39D7-45C3-BE5F-A9D7A2B7C622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9555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https://www.nocutnews.co.kr/news/5148900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4FEE1-39D7-45C3-BE5F-A9D7A2B7C62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352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https://www.nocutnews.co.kr/news/5148900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4FEE1-39D7-45C3-BE5F-A9D7A2B7C62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47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https://biz.chosun.com/site/data/html_dir/2018/10/29/2018102903021.html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4FEE1-39D7-45C3-BE5F-A9D7A2B7C62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666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C4C8D-5E69-4E3B-9113-6CCCF865D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AD2A63-DB26-4E21-A28E-486496EF2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2516B-CACF-4B16-8DE0-EF4479896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CF7289-8825-45AB-AB03-DEBE7783B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C13490-E9C5-46F1-9316-FD2D3E45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63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09A20-9934-42AD-BD8B-6C219EB4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AB2CD-1CBC-4B7B-835F-D7EC3D84C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50B5D7-B382-43E5-A750-46DFB0F1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89757E-E44A-4C7F-BFDD-2925ECF9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34BC8C-2F2E-4F37-8E54-476B8622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74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A6C105-AB24-4FE2-ADBB-D3A0B5611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62700E-8EBB-4872-A2AF-2D460EBDD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DE8D5E-9F7C-417F-83E0-31F3EA88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DB5587-AAC5-4CCF-8A7A-196E85B8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BDC317-A57D-4627-85A2-5D676C76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992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4478A-95A5-44C0-9065-4A455527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BCCCAB-EDCB-4DEB-8829-65D9D366F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11A8F7-361C-4141-9B2E-FC592F15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46F61F-BADB-4AC2-8B69-437A3B17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0BD9C5-B34E-4AAB-8377-AF8DFB11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86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0DAF6-D7E6-4D33-B850-54F99D20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A4B3E0-73A4-4A72-BA7A-63DEFF29A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59446C-9096-480E-AB5F-B96C77FF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623449-00CF-4EFE-8DCE-37CA27A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C9618E-8D1C-42CF-A630-00AF7699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991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7B99E-884D-475E-B612-E0506AE1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A59753-2F58-4F95-964D-797A92380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57A64-1427-4BFC-BFB0-C15D5F690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F5A9D4-9FB9-4B13-A7E9-CF947D24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248376-A751-44FC-9DF4-10710443B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F4295E-4655-4EA8-8395-FEB42761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3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39BF5-FDEA-4F3B-BD8D-3ACD536B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68631A-0721-4C53-8306-6649F794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94FC7E-4BF1-4157-933A-AC7864790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851BD7-8624-4B07-A746-164951CCB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C870E3-4F26-4A86-93E5-B0B53A8B6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6A0566-382B-4256-8073-BA71C306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A8F21B-DAF2-4455-B077-061F299C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D1B069-427B-4549-8046-6E907EA0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2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824B5-BF38-49E7-B4FF-F614759E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2D06F4-ED54-4D62-A213-DC7BE2D6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A152F9-C161-47C4-B2C6-F45666EB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32A262-DB12-4D55-9651-26E005657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09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220AA4-0515-47B5-8077-040C9C13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AC7298-5E99-4554-A889-022EB51E7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14EAB-A7BC-42C0-9739-D44863A5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3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45DA9-2CB4-496A-9C7C-E08DCF8B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30DB97-54C0-468E-805F-B4AB2C1FB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48D323-88DB-4800-9486-11F228661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96FF92-27E8-46E9-9DC2-23FD53E5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28E2E8-C57B-4E85-A7D5-653B9119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53D3EA-58F0-4E84-AFFA-F3D993BF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23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7B7DD-1A64-41A8-9025-8BC029D6B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54B8945-21AB-4BE7-BBAE-66923121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17F580-B158-47C1-992D-3DF0D009F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E3F2C-31F0-46B5-A453-0A5D9857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0FF5DD-34B8-44CD-88BD-FE01351A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EC2BD0-03BB-4721-988B-B156B755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31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796DA4-1717-4E96-9362-C688A577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6BE35E-AF86-4E40-9259-E56A78E0E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99C7FE-85A4-4306-9DA9-E77512674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fld id="{784D74D0-C08C-4FA0-B1AC-58A8B9A14615}" type="datetimeFigureOut">
              <a:rPr lang="ko-KR" altLang="en-US" smtClean="0"/>
              <a:pPr/>
              <a:t>2020-02-22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1C45BA-E608-4D32-9D6B-72C445ECF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1BE4C1-E047-4523-A66F-F5BB51073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92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CB447B5-A1B0-4C9B-A076-151278A7C9ED}"/>
              </a:ext>
            </a:extLst>
          </p:cNvPr>
          <p:cNvSpPr/>
          <p:nvPr/>
        </p:nvSpPr>
        <p:spPr>
          <a:xfrm>
            <a:off x="6589368" y="5172635"/>
            <a:ext cx="1174068" cy="205328"/>
          </a:xfrm>
          <a:prstGeom prst="roundRect">
            <a:avLst/>
          </a:prstGeom>
          <a:solidFill>
            <a:schemeClr val="accent4">
              <a:lumMod val="60000"/>
              <a:lumOff val="4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456339F-7123-4950-B6E1-95A1D045616D}"/>
              </a:ext>
            </a:extLst>
          </p:cNvPr>
          <p:cNvSpPr/>
          <p:nvPr/>
        </p:nvSpPr>
        <p:spPr>
          <a:xfrm>
            <a:off x="3158835" y="3429000"/>
            <a:ext cx="2937164" cy="452981"/>
          </a:xfrm>
          <a:prstGeom prst="roundRect">
            <a:avLst/>
          </a:prstGeom>
          <a:solidFill>
            <a:schemeClr val="accent4">
              <a:lumMod val="60000"/>
              <a:lumOff val="4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947105-6879-445D-B76B-D5EFC8256F29}"/>
              </a:ext>
            </a:extLst>
          </p:cNvPr>
          <p:cNvSpPr txBox="1"/>
          <p:nvPr/>
        </p:nvSpPr>
        <p:spPr>
          <a:xfrm>
            <a:off x="983410" y="1998756"/>
            <a:ext cx="10225179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Unmanned store </a:t>
            </a:r>
          </a:p>
          <a:p>
            <a:pPr algn="ctr"/>
            <a:r>
              <a:rPr lang="en-US" altLang="ko-KR" sz="6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 a day with A.I</a:t>
            </a:r>
          </a:p>
          <a:p>
            <a:pPr algn="ctr"/>
            <a:endParaRPr lang="en-US" altLang="ko-KR" sz="30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endParaRPr lang="en-US" altLang="ko-KR" sz="24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24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무인매장의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상용화를 가져올 </a:t>
            </a:r>
            <a:b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단 하나의 솔루션 </a:t>
            </a:r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“MUINA”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E316FB-EDEF-4544-BEAA-916AA4BA21A0}"/>
              </a:ext>
            </a:extLst>
          </p:cNvPr>
          <p:cNvSpPr txBox="1"/>
          <p:nvPr/>
        </p:nvSpPr>
        <p:spPr>
          <a:xfrm>
            <a:off x="5387559" y="6150846"/>
            <a:ext cx="2045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팀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알망깨끝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E70CB1E-E91D-426E-AE33-24ABDBF1A225}"/>
              </a:ext>
            </a:extLst>
          </p:cNvPr>
          <p:cNvGrpSpPr/>
          <p:nvPr/>
        </p:nvGrpSpPr>
        <p:grpSpPr>
          <a:xfrm>
            <a:off x="2840854" y="1480037"/>
            <a:ext cx="6604987" cy="377865"/>
            <a:chOff x="4337108" y="1480037"/>
            <a:chExt cx="3275272" cy="3778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A0CFD1-0752-4C6F-97C2-2C4B156A57E1}"/>
                </a:ext>
              </a:extLst>
            </p:cNvPr>
            <p:cNvSpPr txBox="1"/>
            <p:nvPr/>
          </p:nvSpPr>
          <p:spPr>
            <a:xfrm>
              <a:off x="6668203" y="1480037"/>
              <a:ext cx="884032" cy="261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2020 KPMG </a:t>
              </a:r>
              <a:r>
                <a:rPr lang="en-US" altLang="ko-KR" sz="1050" dirty="0" err="1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Ideathon</a:t>
              </a:r>
              <a:endParaRPr lang="en-US" altLang="ko-KR" sz="10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B03B7BC-27D5-400D-A5FA-9BBED7946CA6}"/>
                </a:ext>
              </a:extLst>
            </p:cNvPr>
            <p:cNvGrpSpPr/>
            <p:nvPr/>
          </p:nvGrpSpPr>
          <p:grpSpPr>
            <a:xfrm>
              <a:off x="4337108" y="1769323"/>
              <a:ext cx="3275272" cy="88579"/>
              <a:chOff x="4337108" y="1769323"/>
              <a:chExt cx="3275272" cy="88579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68C3C842-E25C-4556-A3CF-6DA13D205E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7108" y="1817467"/>
                <a:ext cx="3275272" cy="0"/>
              </a:xfrm>
              <a:prstGeom prst="lin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992CC49-1110-45E3-AFF0-9E167333A3D6}"/>
                  </a:ext>
                </a:extLst>
              </p:cNvPr>
              <p:cNvSpPr/>
              <p:nvPr/>
            </p:nvSpPr>
            <p:spPr>
              <a:xfrm>
                <a:off x="4342384" y="176932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81161E41-9025-4154-B33F-2BFB9CA2109D}"/>
                  </a:ext>
                </a:extLst>
              </p:cNvPr>
              <p:cNvSpPr/>
              <p:nvPr/>
            </p:nvSpPr>
            <p:spPr>
              <a:xfrm>
                <a:off x="6978669" y="1812183"/>
                <a:ext cx="63371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5135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2196" y="-756907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해결 방안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B5305CBA-B658-44C2-8F37-32DC2E0E9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33" y="1254933"/>
            <a:ext cx="5807847" cy="54201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BC5BC72-2B01-471C-B8E2-1D572CCF4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371" y="2102778"/>
            <a:ext cx="4785100" cy="197440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5732160-4ECD-41A1-81F3-840C84C42EC3}"/>
              </a:ext>
            </a:extLst>
          </p:cNvPr>
          <p:cNvSpPr txBox="1"/>
          <p:nvPr/>
        </p:nvSpPr>
        <p:spPr>
          <a:xfrm>
            <a:off x="7485517" y="4376095"/>
            <a:ext cx="4418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Recognition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Model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55F3C5-F6FE-49AD-88F1-1920708EA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536" y="4745427"/>
            <a:ext cx="3338753" cy="127933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04C9F08-95E4-4247-B7CC-805388C75FEF}"/>
              </a:ext>
            </a:extLst>
          </p:cNvPr>
          <p:cNvSpPr txBox="1"/>
          <p:nvPr/>
        </p:nvSpPr>
        <p:spPr>
          <a:xfrm>
            <a:off x="7485517" y="1548780"/>
            <a:ext cx="4418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Object detection model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21023F-FD59-4451-A4C2-1A3B07410B8D}"/>
              </a:ext>
            </a:extLst>
          </p:cNvPr>
          <p:cNvSpPr txBox="1"/>
          <p:nvPr/>
        </p:nvSpPr>
        <p:spPr>
          <a:xfrm>
            <a:off x="2291814" y="303605"/>
            <a:ext cx="624054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MUNIA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 소프트웨어 흐름</a:t>
            </a:r>
          </a:p>
        </p:txBody>
      </p:sp>
    </p:spTree>
    <p:extLst>
      <p:ext uri="{BB962C8B-B14F-4D97-AF65-F5344CB8AC3E}">
        <p14:creationId xmlns:p14="http://schemas.microsoft.com/office/powerpoint/2010/main" val="1095807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2196" y="-756907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해결 방안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684A2FA-4AC3-4FE4-80C2-E8C243F45F1D}"/>
              </a:ext>
            </a:extLst>
          </p:cNvPr>
          <p:cNvSpPr txBox="1"/>
          <p:nvPr/>
        </p:nvSpPr>
        <p:spPr>
          <a:xfrm>
            <a:off x="2388869" y="422305"/>
            <a:ext cx="441833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MUINA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를 이용한 무인 결제 시스템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- Object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Detection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을 통한 계산 시간 감소</a:t>
            </a:r>
          </a:p>
        </p:txBody>
      </p:sp>
      <p:pic>
        <p:nvPicPr>
          <p:cNvPr id="1026" name="Picture 2" descr="test">
            <a:extLst>
              <a:ext uri="{FF2B5EF4-FFF2-40B4-BE49-F238E27FC236}">
                <a16:creationId xmlns:a16="http://schemas.microsoft.com/office/drawing/2014/main" id="{B80DF596-0D73-462B-A2AC-94A8DB96EF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7" t="7433" r="20285" b="4118"/>
          <a:stretch/>
        </p:blipFill>
        <p:spPr bwMode="auto">
          <a:xfrm>
            <a:off x="713741" y="1961217"/>
            <a:ext cx="4418330" cy="329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E3D2C185-7F12-4D62-B0B4-23B579B81453}"/>
              </a:ext>
            </a:extLst>
          </p:cNvPr>
          <p:cNvGrpSpPr/>
          <p:nvPr/>
        </p:nvGrpSpPr>
        <p:grpSpPr>
          <a:xfrm>
            <a:off x="4424218" y="3346459"/>
            <a:ext cx="3343564" cy="2985191"/>
            <a:chOff x="4424218" y="3041659"/>
            <a:chExt cx="3343564" cy="298519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1C65AD8-550D-4D3B-A40C-9F579F091AC6}"/>
                </a:ext>
              </a:extLst>
            </p:cNvPr>
            <p:cNvSpPr/>
            <p:nvPr/>
          </p:nvSpPr>
          <p:spPr>
            <a:xfrm>
              <a:off x="4424218" y="3496086"/>
              <a:ext cx="3343564" cy="25307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15FA0DA-232A-4A54-871C-E1451EE0FF48}"/>
                </a:ext>
              </a:extLst>
            </p:cNvPr>
            <p:cNvCxnSpPr/>
            <p:nvPr/>
          </p:nvCxnSpPr>
          <p:spPr>
            <a:xfrm>
              <a:off x="4641273" y="4137891"/>
              <a:ext cx="29094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744B756-1029-4366-828C-057BC6F82B8B}"/>
                </a:ext>
              </a:extLst>
            </p:cNvPr>
            <p:cNvCxnSpPr/>
            <p:nvPr/>
          </p:nvCxnSpPr>
          <p:spPr>
            <a:xfrm>
              <a:off x="4641273" y="4632037"/>
              <a:ext cx="29094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785E47DB-8B65-4894-85D9-F27DE1F16294}"/>
                </a:ext>
              </a:extLst>
            </p:cNvPr>
            <p:cNvCxnSpPr/>
            <p:nvPr/>
          </p:nvCxnSpPr>
          <p:spPr>
            <a:xfrm>
              <a:off x="4641273" y="5130800"/>
              <a:ext cx="29094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A67347F-53CE-447B-879D-45200EF1C695}"/>
                </a:ext>
              </a:extLst>
            </p:cNvPr>
            <p:cNvCxnSpPr/>
            <p:nvPr/>
          </p:nvCxnSpPr>
          <p:spPr>
            <a:xfrm>
              <a:off x="4641273" y="5601855"/>
              <a:ext cx="29094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E2BCD4-D688-4D82-B4CC-5AA9D7FD93B3}"/>
                </a:ext>
              </a:extLst>
            </p:cNvPr>
            <p:cNvSpPr txBox="1"/>
            <p:nvPr/>
          </p:nvSpPr>
          <p:spPr>
            <a:xfrm>
              <a:off x="4641273" y="3770993"/>
              <a:ext cx="3006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신라면</a:t>
              </a: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(5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개입</a:t>
              </a: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), 1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</a:t>
              </a: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3500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원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9DEF30-D1A1-495D-9D69-D7061A931D41}"/>
                </a:ext>
              </a:extLst>
            </p:cNvPr>
            <p:cNvSpPr txBox="1"/>
            <p:nvPr/>
          </p:nvSpPr>
          <p:spPr>
            <a:xfrm>
              <a:off x="4652819" y="4266230"/>
              <a:ext cx="3006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삼겹살</a:t>
              </a: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(150g), 1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</a:t>
              </a: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12000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원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E75E37F-F338-4CB2-AA52-D1E8A1AD6E18}"/>
                </a:ext>
              </a:extLst>
            </p:cNvPr>
            <p:cNvSpPr txBox="1"/>
            <p:nvPr/>
          </p:nvSpPr>
          <p:spPr>
            <a:xfrm>
              <a:off x="4652818" y="4761469"/>
              <a:ext cx="2897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맛있는 우유</a:t>
              </a: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GT, 1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</a:t>
              </a: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1300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원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77DF5C6-1316-4296-885C-EAA73F77AC6A}"/>
                </a:ext>
              </a:extLst>
            </p:cNvPr>
            <p:cNvSpPr txBox="1"/>
            <p:nvPr/>
          </p:nvSpPr>
          <p:spPr>
            <a:xfrm>
              <a:off x="4652819" y="5255074"/>
              <a:ext cx="3006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왓따</a:t>
              </a: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1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</a:t>
              </a: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700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원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94F3FED-6B61-4EAC-A2BC-BCA714F27FFB}"/>
                </a:ext>
              </a:extLst>
            </p:cNvPr>
            <p:cNvSpPr/>
            <p:nvPr/>
          </p:nvSpPr>
          <p:spPr>
            <a:xfrm>
              <a:off x="4435763" y="3496086"/>
              <a:ext cx="3332019" cy="2530763"/>
            </a:xfrm>
            <a:prstGeom prst="rect">
              <a:avLst/>
            </a:prstGeom>
            <a:noFill/>
            <a:ln w="158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E8E217B-F793-4114-817C-C31203785594}"/>
                </a:ext>
              </a:extLst>
            </p:cNvPr>
            <p:cNvSpPr/>
            <p:nvPr/>
          </p:nvSpPr>
          <p:spPr>
            <a:xfrm>
              <a:off x="5412509" y="3041659"/>
              <a:ext cx="1366981" cy="46114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POS</a:t>
              </a:r>
              <a:endPara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DF66E2B-0215-4A49-913F-B8FC61F6525C}"/>
              </a:ext>
            </a:extLst>
          </p:cNvPr>
          <p:cNvSpPr txBox="1"/>
          <p:nvPr/>
        </p:nvSpPr>
        <p:spPr>
          <a:xfrm>
            <a:off x="7292491" y="1869131"/>
            <a:ext cx="44183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상품의 바코드를 하나씩 찍는 기존의 방법보다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상품의 이미지를 통해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한번에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인식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하여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계산 시간 절약 및 회전율 상승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30" name="연결선: 구부러짐 29">
            <a:extLst>
              <a:ext uri="{FF2B5EF4-FFF2-40B4-BE49-F238E27FC236}">
                <a16:creationId xmlns:a16="http://schemas.microsoft.com/office/drawing/2014/main" id="{88A1D217-761F-4968-8A44-E49FDAF1FFA3}"/>
              </a:ext>
            </a:extLst>
          </p:cNvPr>
          <p:cNvCxnSpPr>
            <a:cxnSpLocks/>
          </p:cNvCxnSpPr>
          <p:nvPr/>
        </p:nvCxnSpPr>
        <p:spPr>
          <a:xfrm>
            <a:off x="4944780" y="1661813"/>
            <a:ext cx="1151219" cy="1529623"/>
          </a:xfrm>
          <a:prstGeom prst="curvedConnector2">
            <a:avLst/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6F4A7F60-357D-407B-8DCB-CE28638D2C2D}"/>
              </a:ext>
            </a:extLst>
          </p:cNvPr>
          <p:cNvSpPr/>
          <p:nvPr/>
        </p:nvSpPr>
        <p:spPr>
          <a:xfrm rot="10554124">
            <a:off x="5999368" y="3041657"/>
            <a:ext cx="204051" cy="232191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pic>
        <p:nvPicPr>
          <p:cNvPr id="1030" name="Picture 6" descr="카메라 일러스트 이미지 검색결과">
            <a:extLst>
              <a:ext uri="{FF2B5EF4-FFF2-40B4-BE49-F238E27FC236}">
                <a16:creationId xmlns:a16="http://schemas.microsoft.com/office/drawing/2014/main" id="{63D8D4FA-FF02-43BF-9378-A38B56E49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3333" y1="43111" x2="13333" y2="43111"/>
                        <a14:foregroundMark x1="45778" y1="38667" x2="45778" y2="38667"/>
                        <a14:foregroundMark x1="57333" y1="37333" x2="57333" y2="37333"/>
                        <a14:foregroundMark x1="57333" y1="37333" x2="57333" y2="37333"/>
                        <a14:foregroundMark x1="57333" y1="37333" x2="57333" y2="37333"/>
                        <a14:foregroundMark x1="57333" y1="37333" x2="57333" y2="37333"/>
                        <a14:foregroundMark x1="57333" y1="37333" x2="57333" y2="37333"/>
                        <a14:foregroundMark x1="57333" y1="37333" x2="36000" y2="36000"/>
                        <a14:foregroundMark x1="43556" y1="40889" x2="32444" y2="49333"/>
                        <a14:foregroundMark x1="45333" y1="48889" x2="53778" y2="58222"/>
                        <a14:foregroundMark x1="63111" y1="49333" x2="63556" y2="60889"/>
                        <a14:foregroundMark x1="44889" y1="68444" x2="61333" y2="69778"/>
                        <a14:foregroundMark x1="35111" y1="56444" x2="43556" y2="70222"/>
                        <a14:foregroundMark x1="22222" y1="45333" x2="21333" y2="76889"/>
                        <a14:foregroundMark x1="37333" y1="32000" x2="59556" y2="26222"/>
                        <a14:foregroundMark x1="59556" y1="26222" x2="59556" y2="26222"/>
                        <a14:foregroundMark x1="72889" y1="35556" x2="83556" y2="54667"/>
                        <a14:foregroundMark x1="84444" y1="34667" x2="80889" y2="45778"/>
                        <a14:foregroundMark x1="80000" y1="59111" x2="78222" y2="72000"/>
                        <a14:foregroundMark x1="73333" y1="75111" x2="53333" y2="7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2911">
            <a:off x="3819253" y="1423823"/>
            <a:ext cx="1209925" cy="1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653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2196" y="-756907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해결 방안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684A2FA-4AC3-4FE4-80C2-E8C243F45F1D}"/>
              </a:ext>
            </a:extLst>
          </p:cNvPr>
          <p:cNvSpPr txBox="1"/>
          <p:nvPr/>
        </p:nvSpPr>
        <p:spPr>
          <a:xfrm>
            <a:off x="2388868" y="422305"/>
            <a:ext cx="470438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MUINA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를 이용한 무인 결제 시스템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- Face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Detection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을 통한 비회원 고객 정보 습득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C73728-BEED-46AB-8B4B-32D5E7936625}"/>
              </a:ext>
            </a:extLst>
          </p:cNvPr>
          <p:cNvSpPr txBox="1"/>
          <p:nvPr/>
        </p:nvSpPr>
        <p:spPr>
          <a:xfrm>
            <a:off x="7694508" y="1608538"/>
            <a:ext cx="44183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회원이여야 알 수 있던 고객 정보를 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얼굴 인식을 통하여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비회원 고객 정보 수집 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26378CA-C774-4A80-9E53-9FC6FDA40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91" y="1351886"/>
            <a:ext cx="4738382" cy="3135277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0CDB9222-21A3-466D-9E0C-06015823F434}"/>
              </a:ext>
            </a:extLst>
          </p:cNvPr>
          <p:cNvGrpSpPr/>
          <p:nvPr/>
        </p:nvGrpSpPr>
        <p:grpSpPr>
          <a:xfrm>
            <a:off x="4231859" y="2855295"/>
            <a:ext cx="3332020" cy="3634044"/>
            <a:chOff x="2539998" y="2466382"/>
            <a:chExt cx="3332020" cy="363404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FBE2B0F-EF3F-4232-B289-CCD3AAF652C8}"/>
                </a:ext>
              </a:extLst>
            </p:cNvPr>
            <p:cNvSpPr/>
            <p:nvPr/>
          </p:nvSpPr>
          <p:spPr>
            <a:xfrm>
              <a:off x="2539998" y="2965144"/>
              <a:ext cx="3332020" cy="31352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C3681C-D5D0-434E-B9D1-600760A81805}"/>
                </a:ext>
              </a:extLst>
            </p:cNvPr>
            <p:cNvCxnSpPr/>
            <p:nvPr/>
          </p:nvCxnSpPr>
          <p:spPr>
            <a:xfrm>
              <a:off x="2745509" y="4211467"/>
              <a:ext cx="29094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7AF17A5-9889-4F00-8AC6-DF1986D884A2}"/>
                </a:ext>
              </a:extLst>
            </p:cNvPr>
            <p:cNvCxnSpPr/>
            <p:nvPr/>
          </p:nvCxnSpPr>
          <p:spPr>
            <a:xfrm>
              <a:off x="2745509" y="4705613"/>
              <a:ext cx="29094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65C7EFE7-9139-4A12-970A-A0891D10F60D}"/>
                </a:ext>
              </a:extLst>
            </p:cNvPr>
            <p:cNvCxnSpPr/>
            <p:nvPr/>
          </p:nvCxnSpPr>
          <p:spPr>
            <a:xfrm>
              <a:off x="2745509" y="5204376"/>
              <a:ext cx="29094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6393C22-7703-447B-BF11-37F4338B4F41}"/>
                </a:ext>
              </a:extLst>
            </p:cNvPr>
            <p:cNvCxnSpPr/>
            <p:nvPr/>
          </p:nvCxnSpPr>
          <p:spPr>
            <a:xfrm>
              <a:off x="2745509" y="5675431"/>
              <a:ext cx="29094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EF5906-3CFD-4CB0-8115-F3543A7DEDC3}"/>
                </a:ext>
              </a:extLst>
            </p:cNvPr>
            <p:cNvSpPr txBox="1"/>
            <p:nvPr/>
          </p:nvSpPr>
          <p:spPr>
            <a:xfrm>
              <a:off x="2745509" y="3844569"/>
              <a:ext cx="3006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신라면</a:t>
              </a: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(5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개입</a:t>
              </a: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), 1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</a:t>
              </a: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3500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원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7493B2-F3AD-4FC5-9C7C-F8931B23CFBC}"/>
                </a:ext>
              </a:extLst>
            </p:cNvPr>
            <p:cNvSpPr txBox="1"/>
            <p:nvPr/>
          </p:nvSpPr>
          <p:spPr>
            <a:xfrm>
              <a:off x="2757055" y="4339806"/>
              <a:ext cx="3006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삼겹살</a:t>
              </a: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(150g), 1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</a:t>
              </a: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12000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원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8C780C-0F17-4D01-B953-257223ED7CD5}"/>
                </a:ext>
              </a:extLst>
            </p:cNvPr>
            <p:cNvSpPr txBox="1"/>
            <p:nvPr/>
          </p:nvSpPr>
          <p:spPr>
            <a:xfrm>
              <a:off x="2757054" y="4835045"/>
              <a:ext cx="2897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맛있는 우유</a:t>
              </a: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GT, 1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</a:t>
              </a: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1300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원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82704A-E938-4C58-848E-C18D535190BE}"/>
                </a:ext>
              </a:extLst>
            </p:cNvPr>
            <p:cNvSpPr txBox="1"/>
            <p:nvPr/>
          </p:nvSpPr>
          <p:spPr>
            <a:xfrm>
              <a:off x="2757055" y="5328650"/>
              <a:ext cx="3006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왓따</a:t>
              </a: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1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</a:t>
              </a: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700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원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843CED3-22DE-4A39-A14C-18DE3E1F042D}"/>
                </a:ext>
              </a:extLst>
            </p:cNvPr>
            <p:cNvSpPr/>
            <p:nvPr/>
          </p:nvSpPr>
          <p:spPr>
            <a:xfrm>
              <a:off x="2539999" y="3007590"/>
              <a:ext cx="3332019" cy="3092836"/>
            </a:xfrm>
            <a:prstGeom prst="rect">
              <a:avLst/>
            </a:prstGeom>
            <a:noFill/>
            <a:ln w="158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770A59C-06CD-42E9-87C7-02647D25CEAA}"/>
                </a:ext>
              </a:extLst>
            </p:cNvPr>
            <p:cNvSpPr/>
            <p:nvPr/>
          </p:nvSpPr>
          <p:spPr>
            <a:xfrm>
              <a:off x="3516745" y="2466382"/>
              <a:ext cx="1366981" cy="46114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POS</a:t>
              </a:r>
              <a:endPara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34439E59-07F9-4E96-822C-C0E00697AF6B}"/>
                </a:ext>
              </a:extLst>
            </p:cNvPr>
            <p:cNvCxnSpPr/>
            <p:nvPr/>
          </p:nvCxnSpPr>
          <p:spPr>
            <a:xfrm>
              <a:off x="2745509" y="3728024"/>
              <a:ext cx="2897909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F10B949-534E-429A-9C66-CE6CE42CB67C}"/>
                </a:ext>
              </a:extLst>
            </p:cNvPr>
            <p:cNvSpPr txBox="1"/>
            <p:nvPr/>
          </p:nvSpPr>
          <p:spPr>
            <a:xfrm>
              <a:off x="2799772" y="3354074"/>
              <a:ext cx="2812472" cy="375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20</a:t>
              </a:r>
              <a:r>
                <a: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대</a:t>
              </a:r>
              <a:r>
                <a: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여성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3D19918-CE52-49CB-8B1E-67679919F832}"/>
              </a:ext>
            </a:extLst>
          </p:cNvPr>
          <p:cNvGrpSpPr/>
          <p:nvPr/>
        </p:nvGrpSpPr>
        <p:grpSpPr>
          <a:xfrm>
            <a:off x="4645312" y="1755461"/>
            <a:ext cx="1178250" cy="918043"/>
            <a:chOff x="4944780" y="1661813"/>
            <a:chExt cx="1258639" cy="1612035"/>
          </a:xfrm>
        </p:grpSpPr>
        <p:cxnSp>
          <p:nvCxnSpPr>
            <p:cNvPr id="26" name="연결선: 구부러짐 25">
              <a:extLst>
                <a:ext uri="{FF2B5EF4-FFF2-40B4-BE49-F238E27FC236}">
                  <a16:creationId xmlns:a16="http://schemas.microsoft.com/office/drawing/2014/main" id="{C8788130-92B1-4802-AB23-991ED5DF5D0F}"/>
                </a:ext>
              </a:extLst>
            </p:cNvPr>
            <p:cNvCxnSpPr>
              <a:cxnSpLocks/>
            </p:cNvCxnSpPr>
            <p:nvPr/>
          </p:nvCxnSpPr>
          <p:spPr>
            <a:xfrm>
              <a:off x="4944780" y="1661813"/>
              <a:ext cx="1151219" cy="1529623"/>
            </a:xfrm>
            <a:prstGeom prst="curvedConnector2">
              <a:avLst/>
            </a:prstGeom>
            <a:ln w="3810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A3CD362B-ADD7-49C8-BE5E-511094B43A36}"/>
                </a:ext>
              </a:extLst>
            </p:cNvPr>
            <p:cNvSpPr/>
            <p:nvPr/>
          </p:nvSpPr>
          <p:spPr>
            <a:xfrm rot="10554124">
              <a:off x="5999368" y="3041657"/>
              <a:ext cx="204051" cy="232191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</p:grp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C16D062-265A-40D5-A008-4344234BE0D0}"/>
              </a:ext>
            </a:extLst>
          </p:cNvPr>
          <p:cNvSpPr/>
          <p:nvPr/>
        </p:nvSpPr>
        <p:spPr>
          <a:xfrm>
            <a:off x="5144231" y="3775078"/>
            <a:ext cx="1484186" cy="261794"/>
          </a:xfrm>
          <a:prstGeom prst="roundRect">
            <a:avLst/>
          </a:prstGeom>
          <a:solidFill>
            <a:schemeClr val="accent4">
              <a:lumMod val="60000"/>
              <a:lumOff val="4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5009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B8D7E9-43AB-4DAD-A772-0E63C31FE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3523" y="1344180"/>
            <a:ext cx="5157787" cy="502655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ko-KR" altLang="en-US" b="0" dirty="0"/>
              <a:t>기존 바코드를 이용한 경우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3DDF2C-E701-4A2D-B67D-2C7A71D3B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80040"/>
            <a:ext cx="5157787" cy="384604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en-US" altLang="ko-KR" sz="5800" dirty="0"/>
              <a:t>8.62(s)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400" dirty="0"/>
              <a:t>     </a:t>
            </a:r>
          </a:p>
          <a:p>
            <a:pPr marL="0" indent="0">
              <a:buNone/>
            </a:pPr>
            <a:r>
              <a:rPr lang="en-US" altLang="ko-KR" sz="1400" dirty="0"/>
              <a:t> * </a:t>
            </a:r>
            <a:r>
              <a:rPr lang="ko-KR" altLang="en-US" sz="1400" dirty="0"/>
              <a:t>홍대 근처 </a:t>
            </a:r>
            <a:r>
              <a:rPr lang="en-US" altLang="ko-KR" sz="1400" dirty="0"/>
              <a:t>5</a:t>
            </a:r>
            <a:r>
              <a:rPr lang="ko-KR" altLang="en-US" sz="1400" dirty="0"/>
              <a:t>개의 매장의 평균시간 측정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5AB9848-BA69-43CE-B67D-3424AA7225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7808" y="1412592"/>
            <a:ext cx="5183188" cy="387162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altLang="ko-KR" b="0" dirty="0">
                <a:ln>
                  <a:solidFill>
                    <a:schemeClr val="tx1">
                      <a:alpha val="30000"/>
                    </a:schemeClr>
                  </a:solidFill>
                </a:ln>
                <a:cs typeface="KoPubWorld돋움체 Medium" panose="00000600000000000000" pitchFamily="2" charset="-127"/>
              </a:rPr>
              <a:t>MUINA</a:t>
            </a:r>
            <a:r>
              <a:rPr lang="ko-KR" altLang="en-US" b="0" dirty="0">
                <a:ln>
                  <a:solidFill>
                    <a:schemeClr val="tx1">
                      <a:alpha val="30000"/>
                    </a:schemeClr>
                  </a:solidFill>
                </a:ln>
                <a:cs typeface="KoPubWorld돋움체 Medium" panose="00000600000000000000" pitchFamily="2" charset="-127"/>
              </a:rPr>
              <a:t>를</a:t>
            </a:r>
            <a:r>
              <a:rPr lang="ko-KR" altLang="en-US" b="0" dirty="0"/>
              <a:t> 적용한 경우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CCB443-1559-49D0-A88F-06A70ECAFF05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EB8397-1532-4754-82DE-7DBC1B9B369A}"/>
                </a:ext>
              </a:extLst>
            </p:cNvPr>
            <p:cNvSpPr txBox="1"/>
            <p:nvPr/>
          </p:nvSpPr>
          <p:spPr>
            <a:xfrm>
              <a:off x="682196" y="-756907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결과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7D82E65-F741-4388-A748-699DEB1FA842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F5106F7-AE58-4E84-A42E-78395F9A49E6}"/>
              </a:ext>
            </a:extLst>
          </p:cNvPr>
          <p:cNvSpPr txBox="1"/>
          <p:nvPr/>
        </p:nvSpPr>
        <p:spPr>
          <a:xfrm>
            <a:off x="2388870" y="422305"/>
            <a:ext cx="399893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MUINA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설치유무의 차이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기존 시스템과 비교하여 결제 시간 측정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9F5FAE-542B-4452-BD9C-FD2DB11C52FA}"/>
              </a:ext>
            </a:extLst>
          </p:cNvPr>
          <p:cNvSpPr txBox="1"/>
          <p:nvPr/>
        </p:nvSpPr>
        <p:spPr>
          <a:xfrm>
            <a:off x="3024673" y="6066363"/>
            <a:ext cx="5633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고객이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개의 물건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껌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우유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삼겹살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라면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을 구매할 때 측정</a:t>
            </a:r>
          </a:p>
        </p:txBody>
      </p:sp>
      <p:sp>
        <p:nvSpPr>
          <p:cNvPr id="14" name="내용 개체 틀 3">
            <a:extLst>
              <a:ext uri="{FF2B5EF4-FFF2-40B4-BE49-F238E27FC236}">
                <a16:creationId xmlns:a16="http://schemas.microsoft.com/office/drawing/2014/main" id="{4C58C20C-C8C6-4A1C-8CB0-334B8520C2D2}"/>
              </a:ext>
            </a:extLst>
          </p:cNvPr>
          <p:cNvSpPr txBox="1">
            <a:spLocks/>
          </p:cNvSpPr>
          <p:nvPr/>
        </p:nvSpPr>
        <p:spPr>
          <a:xfrm>
            <a:off x="6172200" y="1880040"/>
            <a:ext cx="5157787" cy="38460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5800" dirty="0"/>
              <a:t>  2(s)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     </a:t>
            </a:r>
          </a:p>
          <a:p>
            <a:pPr marL="0" indent="0">
              <a:buNone/>
            </a:pPr>
            <a:r>
              <a:rPr lang="en-US" altLang="ko-KR" sz="1400" dirty="0"/>
              <a:t>         * GPU</a:t>
            </a:r>
            <a:r>
              <a:rPr lang="ko-KR" altLang="en-US" sz="1400" dirty="0"/>
              <a:t>기준 </a:t>
            </a:r>
            <a:r>
              <a:rPr lang="en-US" altLang="ko-KR" sz="1400" dirty="0"/>
              <a:t>Detection &amp; </a:t>
            </a:r>
            <a:r>
              <a:rPr lang="en-US" altLang="ko-KR" sz="1400" dirty="0" err="1"/>
              <a:t>Recogition</a:t>
            </a:r>
            <a:r>
              <a:rPr lang="en-US" altLang="ko-KR" sz="1400" dirty="0"/>
              <a:t> latency </a:t>
            </a:r>
            <a:r>
              <a:rPr lang="ko-KR" altLang="en-US" sz="1400" dirty="0"/>
              <a:t>측정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68021D-F6E7-4E47-AE4C-74CAA8601F11}"/>
              </a:ext>
            </a:extLst>
          </p:cNvPr>
          <p:cNvSpPr/>
          <p:nvPr/>
        </p:nvSpPr>
        <p:spPr>
          <a:xfrm>
            <a:off x="565913" y="1913245"/>
            <a:ext cx="5355220" cy="384604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D3DA3DB-74C0-4747-ADE1-A2B4F30729FC}"/>
              </a:ext>
            </a:extLst>
          </p:cNvPr>
          <p:cNvSpPr/>
          <p:nvPr/>
        </p:nvSpPr>
        <p:spPr>
          <a:xfrm>
            <a:off x="6301792" y="1913245"/>
            <a:ext cx="5355220" cy="384604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2183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79"/>
            <a:ext cx="1852488" cy="854228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2196" y="-756906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결과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BB33C9D-9D11-471E-9D68-E812894B2647}"/>
              </a:ext>
            </a:extLst>
          </p:cNvPr>
          <p:cNvSpPr txBox="1"/>
          <p:nvPr/>
        </p:nvSpPr>
        <p:spPr>
          <a:xfrm>
            <a:off x="3835956" y="1501866"/>
            <a:ext cx="77701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서점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교보문고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r>
              <a:rPr lang="ko-KR" altLang="en-US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캐시어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인건비 약 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월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800</a:t>
            </a:r>
            <a:r>
              <a:rPr lang="ko-KR" altLang="en-US" dirty="0" err="1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만원대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 </a:t>
            </a:r>
            <a:endParaRPr lang="en-US" altLang="ko-KR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Wingdings" panose="05000000000000000000" pitchFamily="2" charset="2"/>
              </a:rPr>
              <a:t>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월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40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만원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(MUINA 2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대 예상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95%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절약 예상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헬스케어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로드샵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올리브영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전체 업무 중 </a:t>
            </a:r>
            <a:r>
              <a:rPr lang="en-US" altLang="ko-KR" dirty="0">
                <a:latin typeface="KoPubWorld돋움체 Light" panose="020B0600000101010101" charset="-127"/>
                <a:ea typeface="KoPubWorld돋움체 Light" panose="020B0600000101010101" charset="-127"/>
                <a:cs typeface="KoPubWorld돋움체 Light" panose="020B0600000101010101" charset="-127"/>
              </a:rPr>
              <a:t>60%</a:t>
            </a:r>
            <a:r>
              <a:rPr lang="ko-KR" altLang="en-US" dirty="0">
                <a:latin typeface="KoPubWorld돋움체 Light" panose="020B0600000101010101" charset="-127"/>
                <a:ea typeface="KoPubWorld돋움체 Light" panose="020B0600000101010101" charset="-127"/>
                <a:cs typeface="KoPubWorld돋움체 Light" panose="020B0600000101010101" charset="-127"/>
              </a:rPr>
              <a:t>가 카운터 및 결제 업무 </a:t>
            </a:r>
            <a:r>
              <a:rPr lang="en-US" altLang="ko-KR" dirty="0">
                <a:latin typeface="KoPubWorld돋움체 Light" panose="020B0600000101010101" charset="-127"/>
                <a:ea typeface="KoPubWorld돋움체 Light" panose="020B0600000101010101" charset="-127"/>
                <a:cs typeface="KoPubWorld돋움체 Light" panose="020B0600000101010101" charset="-127"/>
              </a:rPr>
              <a:t>=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월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180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만원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Wingdings" panose="05000000000000000000" pitchFamily="2" charset="2"/>
              </a:rPr>
              <a:t>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월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40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만원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(MUINA 2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대 예상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 </a:t>
            </a:r>
            <a:r>
              <a:rPr lang="ko-KR" altLang="en-US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약 </a:t>
            </a:r>
            <a:r>
              <a:rPr lang="en-US" altLang="ko-KR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77%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절약 예상 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편의점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(CU)</a:t>
            </a:r>
          </a:p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인건비 약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400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만원 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Wingdings" panose="05000000000000000000" pitchFamily="2" charset="2"/>
              </a:rPr>
              <a:t>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월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만원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(MUINA 1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대 예상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95%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절약 예상</a:t>
            </a:r>
          </a:p>
        </p:txBody>
      </p:sp>
      <p:pic>
        <p:nvPicPr>
          <p:cNvPr id="3074" name="Picture 2" descr="교보문고 이미지 검색결과">
            <a:extLst>
              <a:ext uri="{FF2B5EF4-FFF2-40B4-BE49-F238E27FC236}">
                <a16:creationId xmlns:a16="http://schemas.microsoft.com/office/drawing/2014/main" id="{513021A5-7AB9-4155-8683-306E048DD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247" y="1501866"/>
            <a:ext cx="1852488" cy="148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올리브영 이미지 검색결과">
            <a:extLst>
              <a:ext uri="{FF2B5EF4-FFF2-40B4-BE49-F238E27FC236}">
                <a16:creationId xmlns:a16="http://schemas.microsoft.com/office/drawing/2014/main" id="{04A10357-3910-47F6-9984-E14FABBF4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26" y="3456026"/>
            <a:ext cx="2627131" cy="90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U 이미지 검색결과">
            <a:extLst>
              <a:ext uri="{FF2B5EF4-FFF2-40B4-BE49-F238E27FC236}">
                <a16:creationId xmlns:a16="http://schemas.microsoft.com/office/drawing/2014/main" id="{7CC55BDC-591A-423A-A2DE-1ABD7FD5E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43" y="4651862"/>
            <a:ext cx="2081515" cy="140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A38C19-E1B5-40AF-82AA-C577FD8033BA}"/>
              </a:ext>
            </a:extLst>
          </p:cNvPr>
          <p:cNvSpPr txBox="1"/>
          <p:nvPr/>
        </p:nvSpPr>
        <p:spPr>
          <a:xfrm>
            <a:off x="9884411" y="6060406"/>
            <a:ext cx="185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*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홍대입구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합정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신촌 기준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325701-FDA4-4241-9452-B878D5494231}"/>
              </a:ext>
            </a:extLst>
          </p:cNvPr>
          <p:cNvSpPr txBox="1"/>
          <p:nvPr/>
        </p:nvSpPr>
        <p:spPr>
          <a:xfrm>
            <a:off x="9003126" y="612761"/>
            <a:ext cx="2733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[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키오스크 전성시대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]</a:t>
            </a:r>
          </a:p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키오스크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1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대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</a:p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직원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3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몫 한다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…</a:t>
            </a:r>
          </a:p>
        </p:txBody>
      </p:sp>
      <p:pic>
        <p:nvPicPr>
          <p:cNvPr id="13" name="Picture 2" descr="무인 키오스크에 대한 이미지 검색결과">
            <a:extLst>
              <a:ext uri="{FF2B5EF4-FFF2-40B4-BE49-F238E27FC236}">
                <a16:creationId xmlns:a16="http://schemas.microsoft.com/office/drawing/2014/main" id="{DC9495E1-F947-42DD-B203-3F2F0A358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6833" y="3237306"/>
            <a:ext cx="2680966" cy="2680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13FA3F99-2EA2-4277-8C99-7C714B4B1CA2}"/>
              </a:ext>
            </a:extLst>
          </p:cNvPr>
          <p:cNvSpPr/>
          <p:nvPr/>
        </p:nvSpPr>
        <p:spPr>
          <a:xfrm>
            <a:off x="9884411" y="2227225"/>
            <a:ext cx="1960584" cy="649736"/>
          </a:xfrm>
          <a:prstGeom prst="wedgeRoundRectCallout">
            <a:avLst>
              <a:gd name="adj1" fmla="val 11914"/>
              <a:gd name="adj2" fmla="val 94422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초기설치비용</a:t>
            </a:r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: 100</a:t>
            </a: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만원 제외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A70C3A-5132-4768-8F38-AAF58C26CADE}"/>
              </a:ext>
            </a:extLst>
          </p:cNvPr>
          <p:cNvSpPr txBox="1"/>
          <p:nvPr/>
        </p:nvSpPr>
        <p:spPr>
          <a:xfrm>
            <a:off x="2388870" y="422305"/>
            <a:ext cx="399893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MUINA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설치유무의 차이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절약되는 인건비 비용 추정</a:t>
            </a:r>
          </a:p>
        </p:txBody>
      </p:sp>
    </p:spTree>
    <p:extLst>
      <p:ext uri="{BB962C8B-B14F-4D97-AF65-F5344CB8AC3E}">
        <p14:creationId xmlns:p14="http://schemas.microsoft.com/office/powerpoint/2010/main" val="1060950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D71EF00B-A7E2-4696-B8B1-865F8DF863E6}"/>
              </a:ext>
            </a:extLst>
          </p:cNvPr>
          <p:cNvSpPr/>
          <p:nvPr/>
        </p:nvSpPr>
        <p:spPr>
          <a:xfrm>
            <a:off x="5599355" y="1606473"/>
            <a:ext cx="3530465" cy="322992"/>
          </a:xfrm>
          <a:prstGeom prst="roundRect">
            <a:avLst/>
          </a:prstGeom>
          <a:solidFill>
            <a:schemeClr val="accent4">
              <a:lumMod val="60000"/>
              <a:lumOff val="4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2FF34F77-AAD2-4F02-878D-433A33AEB7B3}"/>
              </a:ext>
            </a:extLst>
          </p:cNvPr>
          <p:cNvGrpSpPr/>
          <p:nvPr/>
        </p:nvGrpSpPr>
        <p:grpSpPr>
          <a:xfrm>
            <a:off x="2213575" y="1180644"/>
            <a:ext cx="2237158" cy="2122720"/>
            <a:chOff x="2539998" y="2466382"/>
            <a:chExt cx="3332020" cy="3634044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B8FFF4B-892F-461B-8C7F-F525E124738B}"/>
                </a:ext>
              </a:extLst>
            </p:cNvPr>
            <p:cNvSpPr/>
            <p:nvPr/>
          </p:nvSpPr>
          <p:spPr>
            <a:xfrm>
              <a:off x="2539998" y="2965144"/>
              <a:ext cx="3332020" cy="31352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103085A7-7243-4AD2-BC68-94A59FF2E2BB}"/>
                </a:ext>
              </a:extLst>
            </p:cNvPr>
            <p:cNvCxnSpPr/>
            <p:nvPr/>
          </p:nvCxnSpPr>
          <p:spPr>
            <a:xfrm>
              <a:off x="2745509" y="4211467"/>
              <a:ext cx="29094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B2C48CED-EFCF-4166-AC16-7943A113FFF8}"/>
                </a:ext>
              </a:extLst>
            </p:cNvPr>
            <p:cNvCxnSpPr/>
            <p:nvPr/>
          </p:nvCxnSpPr>
          <p:spPr>
            <a:xfrm>
              <a:off x="2745509" y="4705613"/>
              <a:ext cx="29094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1F948413-50FE-4FA6-9A0C-2AE3FE456764}"/>
                </a:ext>
              </a:extLst>
            </p:cNvPr>
            <p:cNvCxnSpPr/>
            <p:nvPr/>
          </p:nvCxnSpPr>
          <p:spPr>
            <a:xfrm>
              <a:off x="2745509" y="5204376"/>
              <a:ext cx="29094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C4A1732F-1378-4EB2-805B-6ABC66DB85F5}"/>
                </a:ext>
              </a:extLst>
            </p:cNvPr>
            <p:cNvCxnSpPr/>
            <p:nvPr/>
          </p:nvCxnSpPr>
          <p:spPr>
            <a:xfrm>
              <a:off x="2745509" y="5675431"/>
              <a:ext cx="29094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85E0509-A619-4D2F-903E-BE99106AFBB7}"/>
                </a:ext>
              </a:extLst>
            </p:cNvPr>
            <p:cNvSpPr txBox="1"/>
            <p:nvPr/>
          </p:nvSpPr>
          <p:spPr>
            <a:xfrm>
              <a:off x="2745508" y="3844568"/>
              <a:ext cx="3006436" cy="308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신라면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(5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개입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), 1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3500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원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AEF7448-F1DC-47F6-8CED-A950809D8F88}"/>
                </a:ext>
              </a:extLst>
            </p:cNvPr>
            <p:cNvSpPr txBox="1"/>
            <p:nvPr/>
          </p:nvSpPr>
          <p:spPr>
            <a:xfrm>
              <a:off x="2757055" y="4339806"/>
              <a:ext cx="3006436" cy="308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삼겹살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(150g), 1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12000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원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901819F-BA0C-4C27-8252-5B2E4DA7FB84}"/>
                </a:ext>
              </a:extLst>
            </p:cNvPr>
            <p:cNvSpPr txBox="1"/>
            <p:nvPr/>
          </p:nvSpPr>
          <p:spPr>
            <a:xfrm>
              <a:off x="2757054" y="4835045"/>
              <a:ext cx="2897909" cy="308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맛있는 우유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GT, 1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1300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원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82118B3-9063-4CAB-9623-FF4A90C69350}"/>
                </a:ext>
              </a:extLst>
            </p:cNvPr>
            <p:cNvSpPr txBox="1"/>
            <p:nvPr/>
          </p:nvSpPr>
          <p:spPr>
            <a:xfrm>
              <a:off x="2757055" y="5328650"/>
              <a:ext cx="3006436" cy="308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왓따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1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700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원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6772BA9-E5F4-42D3-ADC2-81CA8BB45217}"/>
                </a:ext>
              </a:extLst>
            </p:cNvPr>
            <p:cNvSpPr/>
            <p:nvPr/>
          </p:nvSpPr>
          <p:spPr>
            <a:xfrm>
              <a:off x="2539999" y="3007590"/>
              <a:ext cx="3332019" cy="3092836"/>
            </a:xfrm>
            <a:prstGeom prst="rect">
              <a:avLst/>
            </a:prstGeom>
            <a:noFill/>
            <a:ln w="158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121DAB7-352C-48F1-BB7E-E079DD7B235F}"/>
                </a:ext>
              </a:extLst>
            </p:cNvPr>
            <p:cNvSpPr/>
            <p:nvPr/>
          </p:nvSpPr>
          <p:spPr>
            <a:xfrm>
              <a:off x="3516745" y="2466382"/>
              <a:ext cx="1366981" cy="46114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POS</a:t>
              </a:r>
              <a:endParaRPr lang="ko-KR" altLang="en-US" sz="11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F02F4D91-EA10-4075-A999-E8DACFF0F2DE}"/>
                </a:ext>
              </a:extLst>
            </p:cNvPr>
            <p:cNvCxnSpPr/>
            <p:nvPr/>
          </p:nvCxnSpPr>
          <p:spPr>
            <a:xfrm>
              <a:off x="2745509" y="3728024"/>
              <a:ext cx="2897909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A4F60A-1575-499E-AB90-158C3CE7134B}"/>
                </a:ext>
              </a:extLst>
            </p:cNvPr>
            <p:cNvSpPr txBox="1"/>
            <p:nvPr/>
          </p:nvSpPr>
          <p:spPr>
            <a:xfrm>
              <a:off x="2799771" y="3345127"/>
              <a:ext cx="2812472" cy="447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30</a:t>
              </a:r>
              <a:r>
                <a:rPr lang="ko-KR" altLang="en-US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대</a:t>
              </a:r>
              <a:r>
                <a:rPr lang="en-US" altLang="ko-KR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남성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83AB3B8-BC9A-479E-B217-F005E08C0A2D}"/>
              </a:ext>
            </a:extLst>
          </p:cNvPr>
          <p:cNvGrpSpPr/>
          <p:nvPr/>
        </p:nvGrpSpPr>
        <p:grpSpPr>
          <a:xfrm>
            <a:off x="1147863" y="1364574"/>
            <a:ext cx="2237158" cy="2122720"/>
            <a:chOff x="2539998" y="2466382"/>
            <a:chExt cx="3332020" cy="3634044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F2D7E80-5394-438D-B257-3578CDE1B985}"/>
                </a:ext>
              </a:extLst>
            </p:cNvPr>
            <p:cNvSpPr/>
            <p:nvPr/>
          </p:nvSpPr>
          <p:spPr>
            <a:xfrm>
              <a:off x="2539998" y="2965144"/>
              <a:ext cx="3332020" cy="31352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48358526-DFC0-44F6-8C7C-08B982391CCD}"/>
                </a:ext>
              </a:extLst>
            </p:cNvPr>
            <p:cNvCxnSpPr/>
            <p:nvPr/>
          </p:nvCxnSpPr>
          <p:spPr>
            <a:xfrm>
              <a:off x="2745509" y="4211467"/>
              <a:ext cx="29094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60B3A705-AAE8-40B8-BBB8-26462F23CA45}"/>
                </a:ext>
              </a:extLst>
            </p:cNvPr>
            <p:cNvCxnSpPr/>
            <p:nvPr/>
          </p:nvCxnSpPr>
          <p:spPr>
            <a:xfrm>
              <a:off x="2745509" y="4705613"/>
              <a:ext cx="29094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A5D96738-48A4-43D7-B996-6BCF59A7A92C}"/>
                </a:ext>
              </a:extLst>
            </p:cNvPr>
            <p:cNvCxnSpPr/>
            <p:nvPr/>
          </p:nvCxnSpPr>
          <p:spPr>
            <a:xfrm>
              <a:off x="2745509" y="5204376"/>
              <a:ext cx="29094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5CD976C5-85A5-426D-B0F7-B554F3DCFEEF}"/>
                </a:ext>
              </a:extLst>
            </p:cNvPr>
            <p:cNvCxnSpPr/>
            <p:nvPr/>
          </p:nvCxnSpPr>
          <p:spPr>
            <a:xfrm>
              <a:off x="2745509" y="5675431"/>
              <a:ext cx="29094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EE54F69-48F4-44CB-87BF-E2FD5A2ED1C6}"/>
                </a:ext>
              </a:extLst>
            </p:cNvPr>
            <p:cNvSpPr txBox="1"/>
            <p:nvPr/>
          </p:nvSpPr>
          <p:spPr>
            <a:xfrm>
              <a:off x="2745508" y="3844568"/>
              <a:ext cx="3006436" cy="308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신라면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(5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개입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), 1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3500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원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A7B8E9C-4D64-47FC-9EFE-C1C0F911DC59}"/>
                </a:ext>
              </a:extLst>
            </p:cNvPr>
            <p:cNvSpPr txBox="1"/>
            <p:nvPr/>
          </p:nvSpPr>
          <p:spPr>
            <a:xfrm>
              <a:off x="2757055" y="4339806"/>
              <a:ext cx="3006436" cy="308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삼겹살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(150g), 1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12000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원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D607BC4-E241-43BE-9DC2-E17FF556BCF4}"/>
                </a:ext>
              </a:extLst>
            </p:cNvPr>
            <p:cNvSpPr txBox="1"/>
            <p:nvPr/>
          </p:nvSpPr>
          <p:spPr>
            <a:xfrm>
              <a:off x="2757054" y="4835045"/>
              <a:ext cx="2897909" cy="308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맛있는 우유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GT, 1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1300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원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53415B8-D6A2-45D1-A323-8B0A4A8B76B6}"/>
                </a:ext>
              </a:extLst>
            </p:cNvPr>
            <p:cNvSpPr txBox="1"/>
            <p:nvPr/>
          </p:nvSpPr>
          <p:spPr>
            <a:xfrm>
              <a:off x="2757055" y="5328650"/>
              <a:ext cx="3006436" cy="308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왓따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1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700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원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F78EB93A-5594-42EC-9E84-A001DB859BA4}"/>
                </a:ext>
              </a:extLst>
            </p:cNvPr>
            <p:cNvSpPr/>
            <p:nvPr/>
          </p:nvSpPr>
          <p:spPr>
            <a:xfrm>
              <a:off x="2539999" y="3007590"/>
              <a:ext cx="3332019" cy="3092836"/>
            </a:xfrm>
            <a:prstGeom prst="rect">
              <a:avLst/>
            </a:prstGeom>
            <a:noFill/>
            <a:ln w="158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A9D2C8C-BFA5-4D84-8FF7-5A95487C01BB}"/>
                </a:ext>
              </a:extLst>
            </p:cNvPr>
            <p:cNvSpPr/>
            <p:nvPr/>
          </p:nvSpPr>
          <p:spPr>
            <a:xfrm>
              <a:off x="3516745" y="2466382"/>
              <a:ext cx="1366981" cy="46114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POS</a:t>
              </a:r>
              <a:endParaRPr lang="ko-KR" altLang="en-US" sz="11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28DE4C7B-E2C2-48D9-B1E9-785A938C85F8}"/>
                </a:ext>
              </a:extLst>
            </p:cNvPr>
            <p:cNvCxnSpPr/>
            <p:nvPr/>
          </p:nvCxnSpPr>
          <p:spPr>
            <a:xfrm>
              <a:off x="2745509" y="3728024"/>
              <a:ext cx="2897909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3A34B64-C83F-4394-9B15-B3F478F95A19}"/>
                </a:ext>
              </a:extLst>
            </p:cNvPr>
            <p:cNvSpPr txBox="1"/>
            <p:nvPr/>
          </p:nvSpPr>
          <p:spPr>
            <a:xfrm>
              <a:off x="2799772" y="3345127"/>
              <a:ext cx="2812472" cy="308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40</a:t>
              </a:r>
              <a:r>
                <a:rPr lang="ko-KR" altLang="en-US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대</a:t>
              </a:r>
              <a:r>
                <a:rPr lang="en-US" altLang="ko-KR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여성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2196" y="-748499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사업화 방안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684A2FA-4AC3-4FE4-80C2-E8C243F45F1D}"/>
              </a:ext>
            </a:extLst>
          </p:cNvPr>
          <p:cNvSpPr txBox="1"/>
          <p:nvPr/>
        </p:nvSpPr>
        <p:spPr>
          <a:xfrm>
            <a:off x="2359309" y="308230"/>
            <a:ext cx="840636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R&amp;D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실행전략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-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비회원 고객 정보 수집 기술 통해 더 자세한 고객 데이터 분석 가능하게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2E7933-D3B7-4E88-A9D8-A6C670A9A61A}"/>
              </a:ext>
            </a:extLst>
          </p:cNvPr>
          <p:cNvSpPr txBox="1"/>
          <p:nvPr/>
        </p:nvSpPr>
        <p:spPr>
          <a:xfrm>
            <a:off x="5869858" y="1598447"/>
            <a:ext cx="649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EX.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기업이 활용할 수 있는 방안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516951D-0744-476B-A246-BC4B28E6D540}"/>
              </a:ext>
            </a:extLst>
          </p:cNvPr>
          <p:cNvGrpSpPr/>
          <p:nvPr/>
        </p:nvGrpSpPr>
        <p:grpSpPr>
          <a:xfrm>
            <a:off x="337511" y="1852629"/>
            <a:ext cx="2237158" cy="2122720"/>
            <a:chOff x="2539998" y="2466382"/>
            <a:chExt cx="3332020" cy="363404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7ECEFB7-2A0D-4899-A078-12DBEC43047A}"/>
                </a:ext>
              </a:extLst>
            </p:cNvPr>
            <p:cNvSpPr/>
            <p:nvPr/>
          </p:nvSpPr>
          <p:spPr>
            <a:xfrm>
              <a:off x="2539998" y="2965144"/>
              <a:ext cx="3332020" cy="31352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70B24C35-7BB2-438B-89FE-BCC894E143F0}"/>
                </a:ext>
              </a:extLst>
            </p:cNvPr>
            <p:cNvCxnSpPr/>
            <p:nvPr/>
          </p:nvCxnSpPr>
          <p:spPr>
            <a:xfrm>
              <a:off x="2745509" y="4211467"/>
              <a:ext cx="29094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07D573B6-9DEA-4424-8965-F4D16620FFA1}"/>
                </a:ext>
              </a:extLst>
            </p:cNvPr>
            <p:cNvCxnSpPr/>
            <p:nvPr/>
          </p:nvCxnSpPr>
          <p:spPr>
            <a:xfrm>
              <a:off x="2745509" y="4705613"/>
              <a:ext cx="29094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58F2FD0B-BF7C-4BBA-AA0A-3515D346ED64}"/>
                </a:ext>
              </a:extLst>
            </p:cNvPr>
            <p:cNvCxnSpPr/>
            <p:nvPr/>
          </p:nvCxnSpPr>
          <p:spPr>
            <a:xfrm>
              <a:off x="2745509" y="5204376"/>
              <a:ext cx="29094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0E54C4B5-6D89-4B0C-90EB-ECD3A9DCB5C7}"/>
                </a:ext>
              </a:extLst>
            </p:cNvPr>
            <p:cNvCxnSpPr/>
            <p:nvPr/>
          </p:nvCxnSpPr>
          <p:spPr>
            <a:xfrm>
              <a:off x="2745509" y="5675431"/>
              <a:ext cx="29094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6B2FAFC-EA24-4E4E-93D8-9C53FF21CA30}"/>
                </a:ext>
              </a:extLst>
            </p:cNvPr>
            <p:cNvSpPr txBox="1"/>
            <p:nvPr/>
          </p:nvSpPr>
          <p:spPr>
            <a:xfrm>
              <a:off x="2745508" y="3844568"/>
              <a:ext cx="3006436" cy="308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신라면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(5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개입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), 1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3500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원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32802E2-1DD3-4501-BE78-C3D176CAD036}"/>
                </a:ext>
              </a:extLst>
            </p:cNvPr>
            <p:cNvSpPr txBox="1"/>
            <p:nvPr/>
          </p:nvSpPr>
          <p:spPr>
            <a:xfrm>
              <a:off x="2757055" y="4339806"/>
              <a:ext cx="3006436" cy="308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삼겹살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(150g), 1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12000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원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3901630-A47E-4FA1-89C3-497F15DF7D14}"/>
                </a:ext>
              </a:extLst>
            </p:cNvPr>
            <p:cNvSpPr txBox="1"/>
            <p:nvPr/>
          </p:nvSpPr>
          <p:spPr>
            <a:xfrm>
              <a:off x="2757054" y="4835045"/>
              <a:ext cx="2897909" cy="308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맛있는 우유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GT, 1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1300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원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96C230A-7FB7-4FD5-836E-1FFA1193A1FC}"/>
                </a:ext>
              </a:extLst>
            </p:cNvPr>
            <p:cNvSpPr txBox="1"/>
            <p:nvPr/>
          </p:nvSpPr>
          <p:spPr>
            <a:xfrm>
              <a:off x="2757055" y="5328650"/>
              <a:ext cx="3006436" cy="308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왓따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1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</a:t>
              </a:r>
              <a:r>
                <a:rPr lang="en-US" altLang="ko-KR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700</a:t>
              </a:r>
              <a:r>
                <a:rPr lang="ko-KR" altLang="en-US" sz="11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원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5222398-131A-4A74-B052-B5189A5E2CB3}"/>
                </a:ext>
              </a:extLst>
            </p:cNvPr>
            <p:cNvSpPr/>
            <p:nvPr/>
          </p:nvSpPr>
          <p:spPr>
            <a:xfrm>
              <a:off x="2539999" y="3007590"/>
              <a:ext cx="3332019" cy="3092836"/>
            </a:xfrm>
            <a:prstGeom prst="rect">
              <a:avLst/>
            </a:prstGeom>
            <a:noFill/>
            <a:ln w="158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4E00AED-E90D-4783-B165-6AD46D8B8B7B}"/>
                </a:ext>
              </a:extLst>
            </p:cNvPr>
            <p:cNvSpPr/>
            <p:nvPr/>
          </p:nvSpPr>
          <p:spPr>
            <a:xfrm>
              <a:off x="3516745" y="2466382"/>
              <a:ext cx="1366981" cy="46114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POS</a:t>
              </a:r>
              <a:endParaRPr lang="ko-KR" altLang="en-US" sz="11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3635B39-D9E0-41CB-8651-B1CF60DAE7CC}"/>
                </a:ext>
              </a:extLst>
            </p:cNvPr>
            <p:cNvCxnSpPr/>
            <p:nvPr/>
          </p:nvCxnSpPr>
          <p:spPr>
            <a:xfrm>
              <a:off x="2745509" y="3728024"/>
              <a:ext cx="2897909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6C07659-378C-447B-9C99-6158368998A4}"/>
                </a:ext>
              </a:extLst>
            </p:cNvPr>
            <p:cNvSpPr txBox="1"/>
            <p:nvPr/>
          </p:nvSpPr>
          <p:spPr>
            <a:xfrm>
              <a:off x="2799771" y="3345127"/>
              <a:ext cx="2812472" cy="447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20</a:t>
              </a:r>
              <a:r>
                <a:rPr lang="ko-KR" altLang="en-US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대</a:t>
              </a:r>
              <a:r>
                <a:rPr lang="en-US" altLang="ko-KR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여성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DDB0F7-3176-4DF8-8763-79A9CB0AC8AD}"/>
              </a:ext>
            </a:extLst>
          </p:cNvPr>
          <p:cNvGrpSpPr/>
          <p:nvPr/>
        </p:nvGrpSpPr>
        <p:grpSpPr>
          <a:xfrm>
            <a:off x="2698911" y="2006363"/>
            <a:ext cx="9167940" cy="4401718"/>
            <a:chOff x="812265" y="1310022"/>
            <a:chExt cx="10368794" cy="512567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B02CA59-23E9-4D61-A4EE-573E10D26D57}"/>
                </a:ext>
              </a:extLst>
            </p:cNvPr>
            <p:cNvSpPr/>
            <p:nvPr/>
          </p:nvSpPr>
          <p:spPr>
            <a:xfrm>
              <a:off x="812266" y="1310022"/>
              <a:ext cx="10368793" cy="512567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22E2AB9-E72D-454F-8A5B-B1E7578E0B4D}"/>
                </a:ext>
              </a:extLst>
            </p:cNvPr>
            <p:cNvSpPr/>
            <p:nvPr/>
          </p:nvSpPr>
          <p:spPr>
            <a:xfrm>
              <a:off x="812265" y="1310022"/>
              <a:ext cx="1400017" cy="46978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40</a:t>
              </a:r>
              <a:r>
                <a:rPr lang="ko-KR" altLang="en-US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대 여성</a:t>
              </a: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8DA896EE-6C14-4003-8B98-EA9E7A52FF21}"/>
                </a:ext>
              </a:extLst>
            </p:cNvPr>
            <p:cNvSpPr/>
            <p:nvPr/>
          </p:nvSpPr>
          <p:spPr>
            <a:xfrm>
              <a:off x="1504356" y="2174089"/>
              <a:ext cx="2202110" cy="947955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우유와</a:t>
              </a:r>
              <a:r>
                <a:rPr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 </a:t>
              </a: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버터 </a:t>
              </a:r>
              <a:endPara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  <a:p>
              <a:pPr algn="ctr"/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동시에 구입</a:t>
              </a:r>
            </a:p>
          </p:txBody>
        </p:sp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138CC3A8-F7F2-49A7-A689-2650EDF7D05C}"/>
                </a:ext>
              </a:extLst>
            </p:cNvPr>
            <p:cNvSpPr/>
            <p:nvPr/>
          </p:nvSpPr>
          <p:spPr>
            <a:xfrm>
              <a:off x="4398556" y="2425758"/>
              <a:ext cx="1023457" cy="444616"/>
            </a:xfrm>
            <a:prstGeom prst="rightArrow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F509FEE-B8F7-4524-890D-91F0525DAB70}"/>
                </a:ext>
              </a:extLst>
            </p:cNvPr>
            <p:cNvSpPr/>
            <p:nvPr/>
          </p:nvSpPr>
          <p:spPr>
            <a:xfrm>
              <a:off x="5996662" y="2065031"/>
              <a:ext cx="4177718" cy="1153486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빵 구입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B4BC7174-A831-4A9E-8AF7-C5ED9A5A775C}"/>
                </a:ext>
              </a:extLst>
            </p:cNvPr>
            <p:cNvGrpSpPr/>
            <p:nvPr/>
          </p:nvGrpSpPr>
          <p:grpSpPr>
            <a:xfrm>
              <a:off x="1458218" y="3600000"/>
              <a:ext cx="2432808" cy="369332"/>
              <a:chOff x="1459684" y="3221156"/>
              <a:chExt cx="2432808" cy="369332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5374926D-07A7-4398-8C80-B1C1A4E183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59684" y="3590488"/>
                <a:ext cx="2432808" cy="0"/>
              </a:xfrm>
              <a:prstGeom prst="line">
                <a:avLst/>
              </a:prstGeom>
              <a:ln w="28575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E91791-08F6-47D8-A004-A89902A411E5}"/>
                  </a:ext>
                </a:extLst>
              </p:cNvPr>
              <p:cNvSpPr txBox="1"/>
              <p:nvPr/>
            </p:nvSpPr>
            <p:spPr>
              <a:xfrm>
                <a:off x="1459684" y="3221156"/>
                <a:ext cx="2432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추천 마케팅 전략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15BC4E1-A719-4265-AFF3-11EA8812B9C3}"/>
                </a:ext>
              </a:extLst>
            </p:cNvPr>
            <p:cNvGrpSpPr/>
            <p:nvPr/>
          </p:nvGrpSpPr>
          <p:grpSpPr>
            <a:xfrm>
              <a:off x="1426060" y="4222402"/>
              <a:ext cx="9369105" cy="1778465"/>
              <a:chOff x="1452693" y="3843558"/>
              <a:chExt cx="9369105" cy="1778465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024A3C28-CD6D-4C8E-B550-AE35715655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59684" y="4278385"/>
                <a:ext cx="9127222" cy="0"/>
              </a:xfrm>
              <a:prstGeom prst="line">
                <a:avLst/>
              </a:prstGeom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5D6E3112-14ED-4194-A23F-4F588B8A66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9471" y="4967681"/>
                <a:ext cx="9117435" cy="0"/>
              </a:xfrm>
              <a:prstGeom prst="line">
                <a:avLst/>
              </a:prstGeom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AA560B19-431B-4D77-8DEF-B3CBD7D576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52693" y="5622023"/>
                <a:ext cx="9134213" cy="0"/>
              </a:xfrm>
              <a:prstGeom prst="line">
                <a:avLst/>
              </a:prstGeom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1D010E6-91D4-47AE-B32F-89C15697AEDC}"/>
                  </a:ext>
                </a:extLst>
              </p:cNvPr>
              <p:cNvSpPr/>
              <p:nvPr/>
            </p:nvSpPr>
            <p:spPr>
              <a:xfrm rot="5400000">
                <a:off x="1530991" y="3942826"/>
                <a:ext cx="180363" cy="167776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endParaRPr>
              </a:p>
            </p:txBody>
          </p:sp>
          <p:sp>
            <p:nvSpPr>
              <p:cNvPr id="22" name="이등변 삼각형 21">
                <a:extLst>
                  <a:ext uri="{FF2B5EF4-FFF2-40B4-BE49-F238E27FC236}">
                    <a16:creationId xmlns:a16="http://schemas.microsoft.com/office/drawing/2014/main" id="{47553527-46AF-41DE-9A99-ADBC6CC14FAA}"/>
                  </a:ext>
                </a:extLst>
              </p:cNvPr>
              <p:cNvSpPr/>
              <p:nvPr/>
            </p:nvSpPr>
            <p:spPr>
              <a:xfrm rot="5400000">
                <a:off x="1524696" y="4630723"/>
                <a:ext cx="180363" cy="167776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endParaRPr>
              </a:p>
            </p:txBody>
          </p:sp>
          <p:sp>
            <p:nvSpPr>
              <p:cNvPr id="23" name="이등변 삼각형 22">
                <a:extLst>
                  <a:ext uri="{FF2B5EF4-FFF2-40B4-BE49-F238E27FC236}">
                    <a16:creationId xmlns:a16="http://schemas.microsoft.com/office/drawing/2014/main" id="{E7D183F4-D077-4024-BF6B-8E63359F659F}"/>
                  </a:ext>
                </a:extLst>
              </p:cNvPr>
              <p:cNvSpPr/>
              <p:nvPr/>
            </p:nvSpPr>
            <p:spPr>
              <a:xfrm rot="5400000">
                <a:off x="1524697" y="5285765"/>
                <a:ext cx="180363" cy="167776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44EEB43-EF81-4F7D-991F-071FB7ED1201}"/>
                  </a:ext>
                </a:extLst>
              </p:cNvPr>
              <p:cNvSpPr txBox="1"/>
              <p:nvPr/>
            </p:nvSpPr>
            <p:spPr>
              <a:xfrm>
                <a:off x="1874520" y="3843558"/>
                <a:ext cx="89472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40</a:t>
                </a:r>
                <a:r>
                  <a:rPr lang="ko-KR" altLang="en-US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대 여성이 가장 많이 사는 특정 브랜드의 우유</a:t>
                </a:r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,</a:t>
                </a:r>
                <a:r>
                  <a:rPr lang="ko-KR" altLang="en-US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버터와 빵을 세트 상품으로 조합   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DC302CA-C6A3-4FCD-BC0F-1F7EE08CF32F}"/>
                  </a:ext>
                </a:extLst>
              </p:cNvPr>
              <p:cNvSpPr txBox="1"/>
              <p:nvPr/>
            </p:nvSpPr>
            <p:spPr>
              <a:xfrm>
                <a:off x="1874519" y="4508490"/>
                <a:ext cx="8848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우유</a:t>
                </a:r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,</a:t>
                </a:r>
                <a:r>
                  <a:rPr lang="ko-KR" altLang="en-US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버터</a:t>
                </a:r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,</a:t>
                </a:r>
                <a:r>
                  <a:rPr lang="ko-KR" altLang="en-US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빵의 조합의 세트 광고를 </a:t>
                </a:r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40</a:t>
                </a:r>
                <a:r>
                  <a:rPr lang="ko-KR" altLang="en-US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대 여성이 많이 보는 </a:t>
                </a:r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‘</a:t>
                </a:r>
                <a:r>
                  <a:rPr lang="ko-KR" altLang="en-US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페이스북</a:t>
                </a:r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’ </a:t>
                </a:r>
                <a:r>
                  <a:rPr lang="ko-KR" altLang="en-US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페이지에 광고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A82CDB3-810A-4932-B456-D2429C9C79B4}"/>
                  </a:ext>
                </a:extLst>
              </p:cNvPr>
              <p:cNvSpPr txBox="1"/>
              <p:nvPr/>
            </p:nvSpPr>
            <p:spPr>
              <a:xfrm>
                <a:off x="1874520" y="5185267"/>
                <a:ext cx="79187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40</a:t>
                </a:r>
                <a:r>
                  <a:rPr lang="ko-KR" altLang="en-US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대 여성이 우유와 버터를 많이 사는 시간대</a:t>
                </a:r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, </a:t>
                </a:r>
                <a:r>
                  <a:rPr lang="ko-KR" altLang="en-US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빵 대폭 할인</a:t>
                </a:r>
              </a:p>
            </p:txBody>
          </p:sp>
        </p:grpSp>
      </p:grpSp>
      <p:sp>
        <p:nvSpPr>
          <p:cNvPr id="73" name="화살표: 위로 구부러짐 72">
            <a:extLst>
              <a:ext uri="{FF2B5EF4-FFF2-40B4-BE49-F238E27FC236}">
                <a16:creationId xmlns:a16="http://schemas.microsoft.com/office/drawing/2014/main" id="{5C5F0F34-AAF5-41A8-820B-64DA9D7D40C1}"/>
              </a:ext>
            </a:extLst>
          </p:cNvPr>
          <p:cNvSpPr/>
          <p:nvPr/>
        </p:nvSpPr>
        <p:spPr>
          <a:xfrm rot="2138873">
            <a:off x="752327" y="4655700"/>
            <a:ext cx="1735451" cy="667526"/>
          </a:xfrm>
          <a:prstGeom prst="curvedUp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4728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2196" y="-756906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사업화 방안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684A2FA-4AC3-4FE4-80C2-E8C243F45F1D}"/>
              </a:ext>
            </a:extLst>
          </p:cNvPr>
          <p:cNvSpPr txBox="1"/>
          <p:nvPr/>
        </p:nvSpPr>
        <p:spPr>
          <a:xfrm>
            <a:off x="2403659" y="422306"/>
            <a:ext cx="609818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R&amp;D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 실행전략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18463-35D3-4C52-A21B-2AB1AC2220E9}"/>
              </a:ext>
            </a:extLst>
          </p:cNvPr>
          <p:cNvSpPr txBox="1"/>
          <p:nvPr/>
        </p:nvSpPr>
        <p:spPr>
          <a:xfrm>
            <a:off x="1085436" y="2479089"/>
            <a:ext cx="741640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R&amp;D 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실행전략</a:t>
            </a:r>
            <a:endParaRPr lang="en-US" altLang="ko-KR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상품 이미지 인식을 위한 데이터셋 구축을 위해 위탁업체 고용 예정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이미지 인식 기술은 우리 회사의 개발자가 직접 개발</a:t>
            </a:r>
          </a:p>
        </p:txBody>
      </p:sp>
    </p:spTree>
    <p:extLst>
      <p:ext uri="{BB962C8B-B14F-4D97-AF65-F5344CB8AC3E}">
        <p14:creationId xmlns:p14="http://schemas.microsoft.com/office/powerpoint/2010/main" val="3357945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2196" y="-756906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사업화 방안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684A2FA-4AC3-4FE4-80C2-E8C243F45F1D}"/>
              </a:ext>
            </a:extLst>
          </p:cNvPr>
          <p:cNvSpPr txBox="1"/>
          <p:nvPr/>
        </p:nvSpPr>
        <p:spPr>
          <a:xfrm>
            <a:off x="2388870" y="422306"/>
            <a:ext cx="609818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생산 및 마케팅 전략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387B02-7A0F-4D74-A568-582A7DBAB32E}"/>
              </a:ext>
            </a:extLst>
          </p:cNvPr>
          <p:cNvSpPr txBox="1"/>
          <p:nvPr/>
        </p:nvSpPr>
        <p:spPr>
          <a:xfrm>
            <a:off x="1085436" y="1436331"/>
            <a:ext cx="8815526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생산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판매계획 수립</a:t>
            </a:r>
            <a:endParaRPr lang="en-US" altLang="ko-KR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딥러닝 카메라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대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+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카메라를 고정할 공간 하드웨어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대로 생산 계획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편의점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헬스케어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/</a:t>
            </a:r>
            <a:r>
              <a:rPr lang="ko-KR" altLang="en-US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로드샵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서점을 대상으로 </a:t>
            </a:r>
            <a:r>
              <a:rPr lang="ko-KR" altLang="en-US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렌탈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서비스로 판매 예정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  <a:p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  <a:p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시장진입 및 마케팅 전략</a:t>
            </a:r>
            <a:endParaRPr lang="en-US" altLang="ko-KR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위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종류의 매장과 협력하여 시범 도입 예정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기술 컨퍼런스 및 세미나 개최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(B2B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마케팅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</a:p>
          <a:p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시범 도입 중 활발한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SNS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홍보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(B2C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마케팅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</a:p>
          <a:p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시범 도입 중 피드백을 통해 기능 보완과정 홍보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3766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2196" y="-756906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사업화 방안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684A2FA-4AC3-4FE4-80C2-E8C243F45F1D}"/>
              </a:ext>
            </a:extLst>
          </p:cNvPr>
          <p:cNvSpPr txBox="1"/>
          <p:nvPr/>
        </p:nvSpPr>
        <p:spPr>
          <a:xfrm>
            <a:off x="2388870" y="422306"/>
            <a:ext cx="609818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생산 및 마케팅 전략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387B02-7A0F-4D74-A568-582A7DBAB32E}"/>
              </a:ext>
            </a:extLst>
          </p:cNvPr>
          <p:cNvSpPr txBox="1"/>
          <p:nvPr/>
        </p:nvSpPr>
        <p:spPr>
          <a:xfrm>
            <a:off x="1085436" y="2259449"/>
            <a:ext cx="881552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매출추정 및 기대수익 산정</a:t>
            </a:r>
            <a:endParaRPr lang="en-US" altLang="ko-KR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매출은 도입 후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6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개월의 경과를 보고 산출할 예정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서울에서 사람이 많이 몰리는 장소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홍대입구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신촌역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 시범 도입할 예정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6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곳 선정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* (100</a:t>
            </a:r>
            <a:r>
              <a:rPr lang="ko-KR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만원 설치 비용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+ 20</a:t>
            </a:r>
            <a:r>
              <a:rPr lang="ko-KR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만원 </a:t>
            </a:r>
            <a:r>
              <a:rPr lang="ko-KR" altLang="ko-KR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렌탈</a:t>
            </a:r>
            <a:r>
              <a:rPr lang="ko-KR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비용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* 6</a:t>
            </a:r>
            <a:r>
              <a:rPr lang="ko-KR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개월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 = 1320</a:t>
            </a:r>
            <a:r>
              <a:rPr lang="ko-KR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만원의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고정수</a:t>
            </a:r>
            <a:r>
              <a:rPr lang="ko-KR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익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기대</a:t>
            </a:r>
            <a:endParaRPr lang="ko-KR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5886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2196" y="-756906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사업화 방안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684A2FA-4AC3-4FE4-80C2-E8C243F45F1D}"/>
              </a:ext>
            </a:extLst>
          </p:cNvPr>
          <p:cNvSpPr txBox="1"/>
          <p:nvPr/>
        </p:nvSpPr>
        <p:spPr>
          <a:xfrm>
            <a:off x="2388870" y="422306"/>
            <a:ext cx="609818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성장 계획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5250885-107A-43CA-86BC-1FBC213B8C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561512"/>
              </p:ext>
            </p:extLst>
          </p:nvPr>
        </p:nvGraphicFramePr>
        <p:xfrm>
          <a:off x="1457739" y="3176434"/>
          <a:ext cx="9395791" cy="32284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3322017553"/>
                    </a:ext>
                  </a:extLst>
                </a:gridCol>
                <a:gridCol w="3179149">
                  <a:extLst>
                    <a:ext uri="{9D8B030D-6E8A-4147-A177-3AD203B41FA5}">
                      <a16:colId xmlns:a16="http://schemas.microsoft.com/office/drawing/2014/main" val="1316669841"/>
                    </a:ext>
                  </a:extLst>
                </a:gridCol>
                <a:gridCol w="4083042">
                  <a:extLst>
                    <a:ext uri="{9D8B030D-6E8A-4147-A177-3AD203B41FA5}">
                      <a16:colId xmlns:a16="http://schemas.microsoft.com/office/drawing/2014/main" val="117713431"/>
                    </a:ext>
                  </a:extLst>
                </a:gridCol>
              </a:tblGrid>
              <a:tr h="2769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추진 내용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추진 기간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세부 내용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6320000"/>
                  </a:ext>
                </a:extLst>
              </a:tr>
              <a:tr h="276959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최소 시제품을 이용한 시장 검증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2020</a:t>
                      </a: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년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 </a:t>
                      </a:r>
                      <a:endParaRPr lang="ko-KR" sz="1800" kern="100" dirty="0"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4084737"/>
                  </a:ext>
                </a:extLst>
              </a:tr>
              <a:tr h="578076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 err="1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시드머니</a:t>
                      </a: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확보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2020</a:t>
                      </a:r>
                      <a:r>
                        <a:rPr lang="ko-KR" sz="1800" kern="10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년 상반기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 err="1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프라이머와</a:t>
                      </a: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같은 초기 투자와 </a:t>
                      </a:r>
                      <a:r>
                        <a:rPr lang="ko-KR" sz="1800" kern="100" dirty="0" err="1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인큐베이팅</a:t>
                      </a: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br>
                        <a:rPr lang="en-US" alt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</a:b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프로그램 신청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6919438"/>
                  </a:ext>
                </a:extLst>
              </a:tr>
              <a:tr h="578076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시장 검증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2020</a:t>
                      </a: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년 하반기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교보문고</a:t>
                      </a:r>
                      <a:r>
                        <a:rPr lang="en-US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, </a:t>
                      </a: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올리브영</a:t>
                      </a:r>
                      <a:r>
                        <a:rPr lang="en-US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, CU </a:t>
                      </a: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등에 시범 설치 운영 및 피드백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569963"/>
                  </a:ext>
                </a:extLst>
              </a:tr>
              <a:tr h="578076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시장 진출을 위한 </a:t>
                      </a:r>
                      <a:br>
                        <a:rPr lang="en-US" alt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</a:b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자금확보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2020</a:t>
                      </a:r>
                      <a:r>
                        <a:rPr lang="ko-KR" altLang="en-US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년 </a:t>
                      </a: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하반기</a:t>
                      </a:r>
                      <a:r>
                        <a:rPr lang="en-US" alt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en-US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~ 2021</a:t>
                      </a:r>
                      <a:r>
                        <a:rPr lang="ko-KR" altLang="en-US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년</a:t>
                      </a:r>
                      <a:r>
                        <a:rPr lang="en-US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상반기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Pre A </a:t>
                      </a: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수준의 자금 확보 및 주식 상장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1707644"/>
                  </a:ext>
                </a:extLst>
              </a:tr>
              <a:tr h="578076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무인 매장을 위한 </a:t>
                      </a:r>
                      <a:br>
                        <a:rPr lang="en-US" alt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</a:b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다음 솔루션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2021</a:t>
                      </a:r>
                      <a:r>
                        <a:rPr lang="ko-KR" altLang="en-US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년</a:t>
                      </a:r>
                      <a:r>
                        <a:rPr lang="en-US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~</a:t>
                      </a:r>
                      <a:endParaRPr lang="ko-KR" sz="1800" kern="100" dirty="0"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진입장벽이 낮은 무인 매장을 위한</a:t>
                      </a:r>
                      <a:r>
                        <a:rPr lang="en-US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br>
                        <a:rPr lang="en-US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</a:br>
                      <a:r>
                        <a:rPr lang="en-US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R&amp;D </a:t>
                      </a: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및 </a:t>
                      </a:r>
                      <a:r>
                        <a:rPr lang="ko-KR" altLang="en-US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솔루션 </a:t>
                      </a:r>
                      <a:r>
                        <a:rPr lang="ko-KR" sz="1800" kern="100" dirty="0"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적용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76403570"/>
                  </a:ext>
                </a:extLst>
              </a:tr>
            </a:tbl>
          </a:graphicData>
        </a:graphic>
      </p:graphicFrame>
      <p:grpSp>
        <p:nvGrpSpPr>
          <p:cNvPr id="21" name="그룹 20">
            <a:extLst>
              <a:ext uri="{FF2B5EF4-FFF2-40B4-BE49-F238E27FC236}">
                <a16:creationId xmlns:a16="http://schemas.microsoft.com/office/drawing/2014/main" id="{7866B9E0-C162-4A1B-BC51-796E77BB715B}"/>
              </a:ext>
            </a:extLst>
          </p:cNvPr>
          <p:cNvGrpSpPr/>
          <p:nvPr/>
        </p:nvGrpSpPr>
        <p:grpSpPr>
          <a:xfrm>
            <a:off x="1457739" y="1149348"/>
            <a:ext cx="9515060" cy="1669376"/>
            <a:chOff x="1431235" y="1418023"/>
            <a:chExt cx="9515060" cy="1669376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4AB75B6-AB1D-499D-A5E3-673E5B4F7B1A}"/>
                </a:ext>
              </a:extLst>
            </p:cNvPr>
            <p:cNvGrpSpPr/>
            <p:nvPr/>
          </p:nvGrpSpPr>
          <p:grpSpPr>
            <a:xfrm>
              <a:off x="1431235" y="1418023"/>
              <a:ext cx="9515060" cy="1669376"/>
              <a:chOff x="794534" y="1722060"/>
              <a:chExt cx="10380162" cy="2889192"/>
            </a:xfrm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899EC24C-2889-4710-9B41-057BC24C5126}"/>
                  </a:ext>
                </a:extLst>
              </p:cNvPr>
              <p:cNvSpPr/>
              <p:nvPr/>
            </p:nvSpPr>
            <p:spPr>
              <a:xfrm>
                <a:off x="794534" y="1743364"/>
                <a:ext cx="2434291" cy="286788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시제품 개발을 위한</a:t>
                </a:r>
                <a:br>
                  <a:rPr lang="en-US" altLang="ko-KR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</a:br>
                <a:r>
                  <a:rPr lang="en-US" altLang="ko-KR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R&amp;D</a:t>
                </a:r>
                <a:endPara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A3EE825B-02A2-42FF-8B36-4597E2D452FE}"/>
                  </a:ext>
                </a:extLst>
              </p:cNvPr>
              <p:cNvSpPr/>
              <p:nvPr/>
            </p:nvSpPr>
            <p:spPr>
              <a:xfrm>
                <a:off x="3451595" y="1743364"/>
                <a:ext cx="2434291" cy="286788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시제품 양산 및 </a:t>
                </a:r>
                <a:br>
                  <a:rPr lang="en-US" altLang="ko-KR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</a:br>
                <a:r>
                  <a:rPr lang="ko-KR" altLang="en-US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시장 검증</a:t>
                </a: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AD6371FB-833B-4880-B617-37875DADC156}"/>
                  </a:ext>
                </a:extLst>
              </p:cNvPr>
              <p:cNvSpPr/>
              <p:nvPr/>
            </p:nvSpPr>
            <p:spPr>
              <a:xfrm>
                <a:off x="6096000" y="1732712"/>
                <a:ext cx="2434291" cy="286788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고객사 확보</a:t>
                </a:r>
                <a:br>
                  <a:rPr lang="en-US" altLang="ko-KR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</a:br>
                <a:r>
                  <a:rPr lang="en-US" altLang="ko-KR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(</a:t>
                </a:r>
                <a:r>
                  <a:rPr lang="ko-KR" altLang="en-US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연 매출 </a:t>
                </a:r>
                <a:r>
                  <a:rPr lang="en-US" altLang="ko-KR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~</a:t>
                </a:r>
                <a:r>
                  <a:rPr lang="ko-KR" altLang="en-US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원</a:t>
                </a:r>
                <a:r>
                  <a:rPr lang="en-US" altLang="ko-KR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)</a:t>
                </a:r>
                <a:endPara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CF0F8D72-7EE9-4205-9066-D6FC37F180B6}"/>
                  </a:ext>
                </a:extLst>
              </p:cNvPr>
              <p:cNvSpPr/>
              <p:nvPr/>
            </p:nvSpPr>
            <p:spPr>
              <a:xfrm>
                <a:off x="8740405" y="1722060"/>
                <a:ext cx="2434291" cy="286788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자금 확보 및</a:t>
                </a:r>
                <a:br>
                  <a:rPr lang="en-US" altLang="ko-KR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</a:br>
                <a:r>
                  <a:rPr lang="ko-KR" altLang="en-US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주식 상장</a:t>
                </a:r>
              </a:p>
            </p:txBody>
          </p:sp>
        </p:grp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C6A9553-0200-4974-BF44-065E21064C55}"/>
                </a:ext>
              </a:extLst>
            </p:cNvPr>
            <p:cNvSpPr/>
            <p:nvPr/>
          </p:nvSpPr>
          <p:spPr>
            <a:xfrm>
              <a:off x="3454149" y="1967317"/>
              <a:ext cx="609600" cy="58309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2D055909-D9D3-4233-990B-684A88B6B15C}"/>
                </a:ext>
              </a:extLst>
            </p:cNvPr>
            <p:cNvSpPr/>
            <p:nvPr/>
          </p:nvSpPr>
          <p:spPr>
            <a:xfrm>
              <a:off x="5885099" y="1967317"/>
              <a:ext cx="609600" cy="58309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84DE532-5DB0-42BD-BE8A-AF5BFE5A38A4}"/>
                </a:ext>
              </a:extLst>
            </p:cNvPr>
            <p:cNvSpPr/>
            <p:nvPr/>
          </p:nvSpPr>
          <p:spPr>
            <a:xfrm>
              <a:off x="8313781" y="1967317"/>
              <a:ext cx="609600" cy="58309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642E1CBB-C627-47FF-8D2E-ED401B159826}"/>
                </a:ext>
              </a:extLst>
            </p:cNvPr>
            <p:cNvCxnSpPr>
              <a:cxnSpLocks/>
            </p:cNvCxnSpPr>
            <p:nvPr/>
          </p:nvCxnSpPr>
          <p:spPr>
            <a:xfrm>
              <a:off x="3516615" y="2260116"/>
              <a:ext cx="50270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323B166F-6A23-4AF5-8BC6-59C4252289F4}"/>
                </a:ext>
              </a:extLst>
            </p:cNvPr>
            <p:cNvCxnSpPr>
              <a:cxnSpLocks/>
            </p:cNvCxnSpPr>
            <p:nvPr/>
          </p:nvCxnSpPr>
          <p:spPr>
            <a:xfrm>
              <a:off x="5955013" y="2258865"/>
              <a:ext cx="50270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9BB74399-281C-4E2D-885D-A27FB9B94056}"/>
                </a:ext>
              </a:extLst>
            </p:cNvPr>
            <p:cNvCxnSpPr>
              <a:cxnSpLocks/>
            </p:cNvCxnSpPr>
            <p:nvPr/>
          </p:nvCxnSpPr>
          <p:spPr>
            <a:xfrm>
              <a:off x="8367226" y="2258865"/>
              <a:ext cx="50270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5174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3D8C23D-205A-4F62-929C-FC8187742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937" y="2360583"/>
            <a:ext cx="7749392" cy="44552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B21B22-C911-4DC1-B645-D2EA8911A3FF}"/>
              </a:ext>
            </a:extLst>
          </p:cNvPr>
          <p:cNvSpPr txBox="1"/>
          <p:nvPr/>
        </p:nvSpPr>
        <p:spPr>
          <a:xfrm>
            <a:off x="261699" y="301969"/>
            <a:ext cx="71310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‘MUINA</a:t>
            </a:r>
            <a:r>
              <a:rPr lang="ko-KR" altLang="en-US" sz="4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’는 </a:t>
            </a:r>
            <a:endParaRPr lang="en-US" altLang="ko-KR" sz="4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4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이미지 기반 오프라인 </a:t>
            </a:r>
            <a:endParaRPr lang="en-US" altLang="ko-KR" sz="4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4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무인 결제 솔루션을 제공합니다</a:t>
            </a:r>
            <a:r>
              <a:rPr lang="en-US" altLang="ko-KR" sz="4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6EFD3C-4D67-49DD-AC3F-F7E4B70B5819}"/>
              </a:ext>
            </a:extLst>
          </p:cNvPr>
          <p:cNvSpPr txBox="1"/>
          <p:nvPr/>
        </p:nvSpPr>
        <p:spPr>
          <a:xfrm>
            <a:off x="363984" y="2610035"/>
            <a:ext cx="61255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물건과 얼굴 이미지를 인식하는 무인 </a:t>
            </a:r>
            <a:r>
              <a:rPr lang="ko-KR" altLang="en-US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포스기입니다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 </a:t>
            </a:r>
          </a:p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캐시어의 할 일을 대신해주며 구매자와 물건의 관계를 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알 수 있도록 데이터를 수집하고 제공합니다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lang="ko-KR" altLang="en-US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2951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387B02-7A0F-4D74-A568-582A7DBAB32E}"/>
              </a:ext>
            </a:extLst>
          </p:cNvPr>
          <p:cNvSpPr txBox="1"/>
          <p:nvPr/>
        </p:nvSpPr>
        <p:spPr>
          <a:xfrm>
            <a:off x="1590582" y="2767280"/>
            <a:ext cx="88155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기술 시연</a:t>
            </a:r>
            <a:endParaRPr lang="en-US" altLang="ko-KR" sz="8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4699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2EA47E2-A6CE-494D-BC7B-25F35DFDD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8FCD74-879C-42EB-8E54-8521F532144E}"/>
              </a:ext>
            </a:extLst>
          </p:cNvPr>
          <p:cNvSpPr txBox="1"/>
          <p:nvPr/>
        </p:nvSpPr>
        <p:spPr>
          <a:xfrm>
            <a:off x="5034259" y="2659559"/>
            <a:ext cx="15488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Q&amp;A </a:t>
            </a:r>
            <a:endParaRPr lang="ko-KR" altLang="en-US" sz="4400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8503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2EA47E2-A6CE-494D-BC7B-25F35DFDD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8FCD74-879C-42EB-8E54-8521F532144E}"/>
              </a:ext>
            </a:extLst>
          </p:cNvPr>
          <p:cNvSpPr txBox="1"/>
          <p:nvPr/>
        </p:nvSpPr>
        <p:spPr>
          <a:xfrm>
            <a:off x="4625886" y="2693849"/>
            <a:ext cx="29402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Thank you </a:t>
            </a:r>
            <a:endParaRPr lang="ko-KR" altLang="en-US" sz="4400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5469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8E62C0-14A1-4A12-B41E-13F0E87755BC}"/>
              </a:ext>
            </a:extLst>
          </p:cNvPr>
          <p:cNvSpPr txBox="1"/>
          <p:nvPr/>
        </p:nvSpPr>
        <p:spPr>
          <a:xfrm>
            <a:off x="3839219" y="464165"/>
            <a:ext cx="1820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CONTENTS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82EED-4CEF-4332-AD6E-3A0DE847DFC5}"/>
              </a:ext>
            </a:extLst>
          </p:cNvPr>
          <p:cNvSpPr/>
          <p:nvPr/>
        </p:nvSpPr>
        <p:spPr>
          <a:xfrm>
            <a:off x="3949324" y="807065"/>
            <a:ext cx="3771900" cy="50977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BEA385-4253-4749-B8C1-9ACBAE8622A7}"/>
              </a:ext>
            </a:extLst>
          </p:cNvPr>
          <p:cNvSpPr txBox="1"/>
          <p:nvPr/>
        </p:nvSpPr>
        <p:spPr>
          <a:xfrm>
            <a:off x="5047002" y="2391460"/>
            <a:ext cx="1576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문제 진단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9F8AD0-7BC8-473F-B209-B77428A0C729}"/>
              </a:ext>
            </a:extLst>
          </p:cNvPr>
          <p:cNvSpPr txBox="1"/>
          <p:nvPr/>
        </p:nvSpPr>
        <p:spPr>
          <a:xfrm>
            <a:off x="5047002" y="3257092"/>
            <a:ext cx="1576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해결 방안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9189D7-8C56-435A-8DD9-504E21564A52}"/>
              </a:ext>
            </a:extLst>
          </p:cNvPr>
          <p:cNvSpPr txBox="1"/>
          <p:nvPr/>
        </p:nvSpPr>
        <p:spPr>
          <a:xfrm>
            <a:off x="5047001" y="4875768"/>
            <a:ext cx="1576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사업화 방안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C25501-BAEE-49D0-80EA-148DE43BB335}"/>
              </a:ext>
            </a:extLst>
          </p:cNvPr>
          <p:cNvSpPr txBox="1"/>
          <p:nvPr/>
        </p:nvSpPr>
        <p:spPr>
          <a:xfrm>
            <a:off x="5047001" y="4066430"/>
            <a:ext cx="1576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결과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CAF301-FD9E-43EA-B6B4-5DE3CE7A14BB}"/>
              </a:ext>
            </a:extLst>
          </p:cNvPr>
          <p:cNvSpPr txBox="1"/>
          <p:nvPr/>
        </p:nvSpPr>
        <p:spPr>
          <a:xfrm>
            <a:off x="5047003" y="1525828"/>
            <a:ext cx="1576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팀 소개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8111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2196" y="-756907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팀 소개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3D09DB4-5C7C-4899-84FD-3B7EF3CFB5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76" t="10974" r="33042" b="24401"/>
          <a:stretch/>
        </p:blipFill>
        <p:spPr>
          <a:xfrm>
            <a:off x="6640946" y="4192258"/>
            <a:ext cx="1430008" cy="17690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7EFE767-0B0B-42FF-B775-A521331DA1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62" t="1796" r="28026" b="35007"/>
          <a:stretch/>
        </p:blipFill>
        <p:spPr>
          <a:xfrm>
            <a:off x="6655430" y="1696594"/>
            <a:ext cx="1401040" cy="175432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BE0B0EB-87D7-44D3-B86A-F21C352BD626}"/>
              </a:ext>
            </a:extLst>
          </p:cNvPr>
          <p:cNvSpPr txBox="1"/>
          <p:nvPr/>
        </p:nvSpPr>
        <p:spPr>
          <a:xfrm>
            <a:off x="2388870" y="422305"/>
            <a:ext cx="34666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알망깨끝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65E2F6-023F-4E1F-9424-DE7577799EFA}"/>
              </a:ext>
            </a:extLst>
          </p:cNvPr>
          <p:cNvSpPr txBox="1"/>
          <p:nvPr/>
        </p:nvSpPr>
        <p:spPr>
          <a:xfrm>
            <a:off x="8310978" y="1667284"/>
            <a:ext cx="346315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신승윤</a:t>
            </a:r>
            <a:endParaRPr lang="en-US" altLang="ko-KR" sz="2400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개발팀장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(DM)</a:t>
            </a:r>
          </a:p>
          <a:p>
            <a:endParaRPr lang="en-US" altLang="ko-KR" sz="1200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  <a:p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Object Detection </a:t>
            </a:r>
            <a:b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</a:b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및 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Recognition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모델 개발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  <a:p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결제전용 웹사이트 개발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  <a:p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GitHub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문서 총괄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E5BE5C-D3B0-43C4-A2CD-23A3F8555FB9}"/>
              </a:ext>
            </a:extLst>
          </p:cNvPr>
          <p:cNvSpPr txBox="1"/>
          <p:nvPr/>
        </p:nvSpPr>
        <p:spPr>
          <a:xfrm>
            <a:off x="8310978" y="4192258"/>
            <a:ext cx="22910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은성준</a:t>
            </a:r>
            <a:endParaRPr lang="en-US" altLang="ko-KR" sz="2400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개발팀원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  <a:p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  <a:p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Face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 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API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 구축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  <a:p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자료조사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  <a:p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프로젝트 방향 정립 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B93F0AA-7C36-4663-9E36-B758F86E9B30}"/>
              </a:ext>
            </a:extLst>
          </p:cNvPr>
          <p:cNvCxnSpPr>
            <a:cxnSpLocks/>
          </p:cNvCxnSpPr>
          <p:nvPr/>
        </p:nvCxnSpPr>
        <p:spPr>
          <a:xfrm>
            <a:off x="8412757" y="2419927"/>
            <a:ext cx="226612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8F4B4C3-DBD6-4A2C-A6FB-8A5245C1CA1A}"/>
              </a:ext>
            </a:extLst>
          </p:cNvPr>
          <p:cNvCxnSpPr>
            <a:cxnSpLocks/>
          </p:cNvCxnSpPr>
          <p:nvPr/>
        </p:nvCxnSpPr>
        <p:spPr>
          <a:xfrm>
            <a:off x="8412757" y="4955310"/>
            <a:ext cx="226612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1654BCD-3129-4D88-8918-6E9EB3D55B0C}"/>
              </a:ext>
            </a:extLst>
          </p:cNvPr>
          <p:cNvGrpSpPr/>
          <p:nvPr/>
        </p:nvGrpSpPr>
        <p:grpSpPr>
          <a:xfrm>
            <a:off x="1134033" y="1696594"/>
            <a:ext cx="4402538" cy="1754326"/>
            <a:chOff x="1452978" y="1696594"/>
            <a:chExt cx="4402538" cy="1754326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A11104A-A472-4FE9-BDD9-9CF4FC0D7B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28" b="17771"/>
            <a:stretch/>
          </p:blipFill>
          <p:spPr>
            <a:xfrm>
              <a:off x="1452978" y="1696594"/>
              <a:ext cx="1510979" cy="1754326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7B7647-6EBA-48D0-984D-E81CA91DDC48}"/>
                </a:ext>
              </a:extLst>
            </p:cNvPr>
            <p:cNvSpPr txBox="1"/>
            <p:nvPr/>
          </p:nvSpPr>
          <p:spPr>
            <a:xfrm>
              <a:off x="3204838" y="1696594"/>
              <a:ext cx="265067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김재욱</a:t>
              </a:r>
              <a:endPara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  <a:p>
              <a:r>
                <a: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기획팀장</a:t>
              </a:r>
              <a:r>
                <a: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(PM) </a:t>
              </a:r>
              <a:r>
                <a: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및 팀 리더</a:t>
              </a:r>
              <a:endPara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  <a:p>
              <a:endPara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  <a:p>
              <a: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프로젝트 일정 관리 및</a:t>
              </a:r>
              <a:b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</a:br>
              <a: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진행상황</a:t>
              </a:r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 </a:t>
              </a:r>
              <a: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정리</a:t>
              </a:r>
              <a:endPara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  <a:p>
              <a: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프로젝트 방향 정립</a:t>
              </a:r>
              <a:endPara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CE772031-1C61-40FD-A94B-C91994EFED96}"/>
                </a:ext>
              </a:extLst>
            </p:cNvPr>
            <p:cNvCxnSpPr>
              <a:cxnSpLocks/>
            </p:cNvCxnSpPr>
            <p:nvPr/>
          </p:nvCxnSpPr>
          <p:spPr>
            <a:xfrm>
              <a:off x="3306618" y="2461490"/>
              <a:ext cx="229205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B496590-7BEE-4C04-AFAB-518A709B563D}"/>
              </a:ext>
            </a:extLst>
          </p:cNvPr>
          <p:cNvGrpSpPr/>
          <p:nvPr/>
        </p:nvGrpSpPr>
        <p:grpSpPr>
          <a:xfrm>
            <a:off x="1134033" y="4140989"/>
            <a:ext cx="4172866" cy="1772781"/>
            <a:chOff x="1473835" y="4192258"/>
            <a:chExt cx="4172866" cy="1772781"/>
          </a:xfrm>
        </p:grpSpPr>
        <p:pic>
          <p:nvPicPr>
            <p:cNvPr id="11" name="그림 10" descr="사람, 여자, 실내, 의류이(가) 표시된 사진&#10;&#10;자동 생성된 설명">
              <a:extLst>
                <a:ext uri="{FF2B5EF4-FFF2-40B4-BE49-F238E27FC236}">
                  <a16:creationId xmlns:a16="http://schemas.microsoft.com/office/drawing/2014/main" id="{B35C7217-B913-4ED4-B644-805FE0F62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3835" y="4192258"/>
              <a:ext cx="1374854" cy="176909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764FF57-99CA-4AB2-BBA2-14DCE075405C}"/>
                </a:ext>
              </a:extLst>
            </p:cNvPr>
            <p:cNvSpPr txBox="1"/>
            <p:nvPr/>
          </p:nvSpPr>
          <p:spPr>
            <a:xfrm>
              <a:off x="3204839" y="4210713"/>
              <a:ext cx="229106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유지수</a:t>
              </a:r>
              <a:endPara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  <a:p>
              <a:r>
                <a: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기획팀원</a:t>
              </a:r>
              <a:endPara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  <a:p>
              <a:endPara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  <a:p>
              <a: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회의록 관리</a:t>
              </a:r>
              <a:endPara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  <a:p>
              <a: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자료조사</a:t>
              </a:r>
              <a:endPara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  <a:p>
              <a: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문서 작업</a:t>
              </a:r>
              <a:endPara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76743F89-C8CC-465A-9FDD-394F98C74BF2}"/>
                </a:ext>
              </a:extLst>
            </p:cNvPr>
            <p:cNvCxnSpPr>
              <a:cxnSpLocks/>
            </p:cNvCxnSpPr>
            <p:nvPr/>
          </p:nvCxnSpPr>
          <p:spPr>
            <a:xfrm>
              <a:off x="3306618" y="4955310"/>
              <a:ext cx="234008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0221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Bold" panose="000008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291814" y="303605"/>
            <a:ext cx="445643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오프라인 매장 변화의 방향성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98B357-15ED-4D28-B801-DE2178466F66}"/>
              </a:ext>
            </a:extLst>
          </p:cNvPr>
          <p:cNvSpPr txBox="1"/>
          <p:nvPr/>
        </p:nvSpPr>
        <p:spPr>
          <a:xfrm>
            <a:off x="-371311" y="1873682"/>
            <a:ext cx="6191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유통회사들은 현재 온라인 </a:t>
            </a:r>
            <a:r>
              <a:rPr lang="ko-KR" altLang="en-US" sz="24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리테일에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집중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4027DF-6C53-4EBF-9625-7DD34DD70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510" y="1492149"/>
            <a:ext cx="4362617" cy="408995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52076C6-80B1-4DB8-BD94-D2F85A75881E}"/>
              </a:ext>
            </a:extLst>
          </p:cNvPr>
          <p:cNvCxnSpPr/>
          <p:nvPr/>
        </p:nvCxnSpPr>
        <p:spPr>
          <a:xfrm>
            <a:off x="253529" y="2735003"/>
            <a:ext cx="825624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32B8E50-135E-43D8-90CF-41A4D6B3FCF8}"/>
              </a:ext>
            </a:extLst>
          </p:cNvPr>
          <p:cNvSpPr txBox="1"/>
          <p:nvPr/>
        </p:nvSpPr>
        <p:spPr>
          <a:xfrm>
            <a:off x="415375" y="2503437"/>
            <a:ext cx="6191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미래에 오프라인 매장은 없어질까</a:t>
            </a: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</a:t>
            </a:r>
            <a:endParaRPr lang="ko-KR" altLang="en-US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B2AB77-3330-431B-BA70-A8A7BC720C57}"/>
              </a:ext>
            </a:extLst>
          </p:cNvPr>
          <p:cNvSpPr txBox="1"/>
          <p:nvPr/>
        </p:nvSpPr>
        <p:spPr>
          <a:xfrm>
            <a:off x="276264" y="4477699"/>
            <a:ext cx="5257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유통회사들의 목표</a:t>
            </a: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…?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CDBC3BA-1BD7-49AB-AFF2-0B24CB3A9F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18" r="2230"/>
          <a:stretch/>
        </p:blipFill>
        <p:spPr>
          <a:xfrm>
            <a:off x="6448510" y="2067184"/>
            <a:ext cx="5198806" cy="1530402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C79F64B-8653-49EB-A687-C60C2B7D069E}"/>
              </a:ext>
            </a:extLst>
          </p:cNvPr>
          <p:cNvSpPr/>
          <p:nvPr/>
        </p:nvSpPr>
        <p:spPr>
          <a:xfrm>
            <a:off x="159192" y="1773264"/>
            <a:ext cx="5917412" cy="130190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Bold" panose="000008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63092A-E9D0-4899-B1F6-6A3B4A61FDA8}"/>
              </a:ext>
            </a:extLst>
          </p:cNvPr>
          <p:cNvSpPr txBox="1"/>
          <p:nvPr/>
        </p:nvSpPr>
        <p:spPr>
          <a:xfrm>
            <a:off x="159192" y="1214631"/>
            <a:ext cx="185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Question:</a:t>
            </a:r>
            <a:endParaRPr lang="ko-KR" altLang="en-US" sz="2400" b="1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F1FE4B-90AC-49D2-B24F-AA64070E6B7A}"/>
              </a:ext>
            </a:extLst>
          </p:cNvPr>
          <p:cNvSpPr txBox="1"/>
          <p:nvPr/>
        </p:nvSpPr>
        <p:spPr>
          <a:xfrm>
            <a:off x="159192" y="3317548"/>
            <a:ext cx="185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Answer: </a:t>
            </a:r>
            <a:endParaRPr lang="ko-KR" altLang="en-US" sz="2400" b="1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8658FA9-05A8-4A80-90B3-671263C92592}"/>
              </a:ext>
            </a:extLst>
          </p:cNvPr>
          <p:cNvSpPr/>
          <p:nvPr/>
        </p:nvSpPr>
        <p:spPr>
          <a:xfrm>
            <a:off x="253529" y="4310422"/>
            <a:ext cx="5917412" cy="130190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Bold" panose="000008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CFB472-08BF-4B72-B823-5E9FDBA08A2F}"/>
              </a:ext>
            </a:extLst>
          </p:cNvPr>
          <p:cNvSpPr txBox="1"/>
          <p:nvPr/>
        </p:nvSpPr>
        <p:spPr>
          <a:xfrm>
            <a:off x="253528" y="3805339"/>
            <a:ext cx="5917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No, 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변화된 새로운 형태의 </a:t>
            </a: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New Retail !</a:t>
            </a:r>
            <a:endParaRPr lang="ko-KR" altLang="en-US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ko-KR" altLang="en-US" sz="2400" b="1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5A54301-BF93-4292-8F27-4C6D67D7FB61}"/>
              </a:ext>
            </a:extLst>
          </p:cNvPr>
          <p:cNvSpPr/>
          <p:nvPr/>
        </p:nvSpPr>
        <p:spPr>
          <a:xfrm>
            <a:off x="415374" y="5008041"/>
            <a:ext cx="47933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온</a:t>
            </a: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오프라인이 통합된 </a:t>
            </a:r>
            <a:r>
              <a:rPr lang="ko-KR" altLang="en-US" sz="24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옴니채널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형성</a:t>
            </a: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!</a:t>
            </a:r>
            <a:endParaRPr lang="ko-KR" altLang="en-US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ED76B7E-D242-4635-B69E-300B8163B4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8510" y="4033839"/>
            <a:ext cx="5454989" cy="2056607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2530727-790F-4A1B-B3F6-D5642E08C3C3}"/>
              </a:ext>
            </a:extLst>
          </p:cNvPr>
          <p:cNvSpPr/>
          <p:nvPr/>
        </p:nvSpPr>
        <p:spPr>
          <a:xfrm>
            <a:off x="10345944" y="2837635"/>
            <a:ext cx="1084056" cy="230833"/>
          </a:xfrm>
          <a:prstGeom prst="roundRect">
            <a:avLst/>
          </a:prstGeom>
          <a:solidFill>
            <a:schemeClr val="accent4">
              <a:lumMod val="60000"/>
              <a:lumOff val="40000"/>
              <a:alpha val="46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0525AA8-1338-4349-A981-EF0E7A058056}"/>
              </a:ext>
            </a:extLst>
          </p:cNvPr>
          <p:cNvSpPr/>
          <p:nvPr/>
        </p:nvSpPr>
        <p:spPr>
          <a:xfrm>
            <a:off x="9376672" y="2214838"/>
            <a:ext cx="500594" cy="241018"/>
          </a:xfrm>
          <a:prstGeom prst="roundRect">
            <a:avLst/>
          </a:prstGeom>
          <a:solidFill>
            <a:schemeClr val="accent4">
              <a:lumMod val="60000"/>
              <a:lumOff val="40000"/>
              <a:alpha val="46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A8BF73D-7393-4543-8234-CFC592BC88D7}"/>
              </a:ext>
            </a:extLst>
          </p:cNvPr>
          <p:cNvSpPr/>
          <p:nvPr/>
        </p:nvSpPr>
        <p:spPr>
          <a:xfrm>
            <a:off x="7859486" y="4636336"/>
            <a:ext cx="1262743" cy="218693"/>
          </a:xfrm>
          <a:prstGeom prst="roundRect">
            <a:avLst/>
          </a:prstGeom>
          <a:solidFill>
            <a:schemeClr val="accent4">
              <a:lumMod val="60000"/>
              <a:lumOff val="40000"/>
              <a:alpha val="46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844206-904B-4536-80E6-2B259B5B9917}"/>
              </a:ext>
            </a:extLst>
          </p:cNvPr>
          <p:cNvSpPr txBox="1"/>
          <p:nvPr/>
        </p:nvSpPr>
        <p:spPr>
          <a:xfrm>
            <a:off x="199888" y="402668"/>
            <a:ext cx="1758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문제진단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6578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8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2196" y="-878360"/>
              <a:ext cx="1576513" cy="5794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문제진단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endParaRPr>
            </a:p>
            <a:p>
              <a:pPr algn="ctr"/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-</a:t>
              </a:r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 </a:t>
              </a:r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Why </a:t>
              </a:r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무인화</a:t>
              </a:r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</a:rPr>
                <a:t>?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274059" y="302214"/>
            <a:ext cx="4456430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Light" panose="00000300000000000000" pitchFamily="2" charset="-127"/>
              </a:rPr>
              <a:t>최저임금 인상으로 인한 인건비 부담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Bold" panose="00000800000000000000" pitchFamily="2" charset="-127"/>
              <a:ea typeface="KoPubWorld돋움체 Light" panose="00000300000000000000" pitchFamily="2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Light" panose="00000300000000000000" pitchFamily="2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Light" panose="00000300000000000000" pitchFamily="2" charset="-127"/>
              </a:rPr>
              <a:t>결제 업무에 소요되는 시간과 비용 커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Bold" panose="00000800000000000000" pitchFamily="2" charset="-127"/>
              <a:ea typeface="KoPubWorld돋움체 Light" panose="00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B33C9D-9D11-471E-9D68-E812894B2647}"/>
              </a:ext>
            </a:extLst>
          </p:cNvPr>
          <p:cNvSpPr txBox="1"/>
          <p:nvPr/>
        </p:nvSpPr>
        <p:spPr>
          <a:xfrm>
            <a:off x="3835956" y="1536091"/>
            <a:ext cx="77701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서점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교보문고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오전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명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오후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명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7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시간씩 카운터 및 결제 업무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주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5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일 근무 기준 인건비 월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800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만원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소요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헬스케어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로드샵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올리브영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전체 업무 중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60%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 카운터 및 결제 업무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편의점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(CU)</a:t>
            </a:r>
          </a:p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오전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명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오후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명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야간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명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시간씩 카운터 및 결제 업무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전체 업무 중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60%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 카운터 및 결제 업무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최저시급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8590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원 기준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한달 약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400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만원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비용 지출</a:t>
            </a:r>
          </a:p>
        </p:txBody>
      </p:sp>
      <p:pic>
        <p:nvPicPr>
          <p:cNvPr id="3074" name="Picture 2" descr="교보문고 이미지 검색결과">
            <a:extLst>
              <a:ext uri="{FF2B5EF4-FFF2-40B4-BE49-F238E27FC236}">
                <a16:creationId xmlns:a16="http://schemas.microsoft.com/office/drawing/2014/main" id="{513021A5-7AB9-4155-8683-306E048DD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247" y="1501866"/>
            <a:ext cx="1852488" cy="148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올리브영 이미지 검색결과">
            <a:extLst>
              <a:ext uri="{FF2B5EF4-FFF2-40B4-BE49-F238E27FC236}">
                <a16:creationId xmlns:a16="http://schemas.microsoft.com/office/drawing/2014/main" id="{04A10357-3910-47F6-9984-E14FABBF4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26" y="3456026"/>
            <a:ext cx="2627131" cy="90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U 이미지 검색결과">
            <a:extLst>
              <a:ext uri="{FF2B5EF4-FFF2-40B4-BE49-F238E27FC236}">
                <a16:creationId xmlns:a16="http://schemas.microsoft.com/office/drawing/2014/main" id="{7CC55BDC-591A-423A-A2DE-1ABD7FD5E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43" y="4651862"/>
            <a:ext cx="2081515" cy="140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A38C19-E1B5-40AF-82AA-C577FD8033BA}"/>
              </a:ext>
            </a:extLst>
          </p:cNvPr>
          <p:cNvSpPr txBox="1"/>
          <p:nvPr/>
        </p:nvSpPr>
        <p:spPr>
          <a:xfrm>
            <a:off x="9884411" y="6060406"/>
            <a:ext cx="185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*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홍대입구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합정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신촌 기준</a:t>
            </a:r>
          </a:p>
        </p:txBody>
      </p:sp>
    </p:spTree>
    <p:extLst>
      <p:ext uri="{BB962C8B-B14F-4D97-AF65-F5344CB8AC3E}">
        <p14:creationId xmlns:p14="http://schemas.microsoft.com/office/powerpoint/2010/main" val="3855494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차트 21">
            <a:extLst>
              <a:ext uri="{FF2B5EF4-FFF2-40B4-BE49-F238E27FC236}">
                <a16:creationId xmlns:a16="http://schemas.microsoft.com/office/drawing/2014/main" id="{D90D27E8-4D7C-41D1-B9C8-28522A1B93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5533774"/>
              </p:ext>
            </p:extLst>
          </p:nvPr>
        </p:nvGraphicFramePr>
        <p:xfrm>
          <a:off x="6748244" y="2637746"/>
          <a:ext cx="5093436" cy="29085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291813" y="303604"/>
            <a:ext cx="6584332" cy="6155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Light" panose="00000300000000000000" pitchFamily="2" charset="-127"/>
              </a:rPr>
              <a:t>언택트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Light" panose="00000300000000000000" pitchFamily="2" charset="-127"/>
              </a:rPr>
              <a:t>(</a:t>
            </a:r>
            <a:r>
              <a:rPr lang="en-US" altLang="ko-KR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Light" panose="00000300000000000000" pitchFamily="2" charset="-127"/>
              </a:rPr>
              <a:t>Untact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Light" panose="00000300000000000000" pitchFamily="2" charset="-127"/>
              </a:rPr>
              <a:t>)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Light" panose="00000300000000000000" pitchFamily="2" charset="-127"/>
              </a:rPr>
              <a:t> 문화 급증으로 인한 무인화의 긍정 방향성 감지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Bold" panose="00000800000000000000" pitchFamily="2" charset="-127"/>
              <a:ea typeface="KoPubWorld돋움체 Light" panose="00000300000000000000" pitchFamily="2" charset="-127"/>
            </a:endParaRPr>
          </a:p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- 1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인 가구 급증과 세대 구조 변화를 중심으로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B33C9D-9D11-471E-9D68-E812894B2647}"/>
              </a:ext>
            </a:extLst>
          </p:cNvPr>
          <p:cNvSpPr txBox="1"/>
          <p:nvPr/>
        </p:nvSpPr>
        <p:spPr>
          <a:xfrm>
            <a:off x="791898" y="5954867"/>
            <a:ext cx="8503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“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무인화 추세를 앞당기는 키오스크“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2017,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정보통신기획평가원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DD357E76-06CA-418A-99B4-F314868267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8657510"/>
              </p:ext>
            </p:extLst>
          </p:nvPr>
        </p:nvGraphicFramePr>
        <p:xfrm>
          <a:off x="-568472" y="1489803"/>
          <a:ext cx="6589052" cy="4202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C98D635-F9CE-49F5-82CE-FB99B0C1B814}"/>
              </a:ext>
            </a:extLst>
          </p:cNvPr>
          <p:cNvCxnSpPr>
            <a:cxnSpLocks/>
          </p:cNvCxnSpPr>
          <p:nvPr/>
        </p:nvCxnSpPr>
        <p:spPr>
          <a:xfrm>
            <a:off x="3016396" y="2239925"/>
            <a:ext cx="3421349" cy="271531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CDC1A5E-1337-44C6-B6D7-7E41C7E62B56}"/>
              </a:ext>
            </a:extLst>
          </p:cNvPr>
          <p:cNvCxnSpPr>
            <a:cxnSpLocks/>
          </p:cNvCxnSpPr>
          <p:nvPr/>
        </p:nvCxnSpPr>
        <p:spPr>
          <a:xfrm flipV="1">
            <a:off x="3016395" y="4858329"/>
            <a:ext cx="3421349" cy="618835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CC1255-AE36-4FF6-B537-381AFC5B0D3D}"/>
              </a:ext>
            </a:extLst>
          </p:cNvPr>
          <p:cNvSpPr txBox="1"/>
          <p:nvPr/>
        </p:nvSpPr>
        <p:spPr>
          <a:xfrm>
            <a:off x="7472880" y="2191025"/>
            <a:ext cx="436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키오스크가 더 편리한 이유 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다중 응답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dirty="0">
              <a:solidFill>
                <a:schemeClr val="accent3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2C107A9-4568-4F0A-A0A0-4C025D30ECD7}"/>
              </a:ext>
            </a:extLst>
          </p:cNvPr>
          <p:cNvSpPr/>
          <p:nvPr/>
        </p:nvSpPr>
        <p:spPr>
          <a:xfrm>
            <a:off x="6594764" y="1750795"/>
            <a:ext cx="5246916" cy="37955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B2192-F000-4F16-8137-779E596135D7}"/>
              </a:ext>
            </a:extLst>
          </p:cNvPr>
          <p:cNvSpPr txBox="1"/>
          <p:nvPr/>
        </p:nvSpPr>
        <p:spPr>
          <a:xfrm>
            <a:off x="206171" y="286829"/>
            <a:ext cx="1758530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문제진단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</a:endParaRPr>
          </a:p>
          <a:p>
            <a:pPr algn="ctr"/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-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Why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무인화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67633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0AAA1B3-40AD-43B1-8AE9-58698D046C3F}"/>
              </a:ext>
            </a:extLst>
          </p:cNvPr>
          <p:cNvSpPr/>
          <p:nvPr/>
        </p:nvSpPr>
        <p:spPr>
          <a:xfrm>
            <a:off x="7336184" y="5742747"/>
            <a:ext cx="4206745" cy="257453"/>
          </a:xfrm>
          <a:prstGeom prst="roundRect">
            <a:avLst/>
          </a:prstGeom>
          <a:solidFill>
            <a:schemeClr val="accent4">
              <a:lumMod val="60000"/>
              <a:lumOff val="4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291814" y="303605"/>
            <a:ext cx="4456430" cy="6155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Light" panose="00000300000000000000" pitchFamily="2" charset="-127"/>
              </a:rPr>
              <a:t>편의성이 부족한 무인 셀프 계산대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Bold" panose="00000800000000000000" pitchFamily="2" charset="-127"/>
              <a:ea typeface="KoPubWorld돋움체 Light" panose="00000300000000000000" pitchFamily="2" charset="-127"/>
            </a:endParaRPr>
          </a:p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-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모든 부담은 </a:t>
            </a:r>
            <a:r>
              <a:rPr lang="ko-KR" altLang="en-US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고객에게로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260202-5407-4CF5-8D4E-3C1C3D1C9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03" y="1442575"/>
            <a:ext cx="6780711" cy="61555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1522428-0A6D-4F07-BAB7-DF23A8CC5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81" y="4850092"/>
            <a:ext cx="5076825" cy="10001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062A560-608E-4739-9727-27E9F954A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481" y="2221914"/>
            <a:ext cx="6766482" cy="12070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A564A0-BBBF-4F88-89A2-55BC0CB69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481" y="3657201"/>
            <a:ext cx="6766482" cy="989203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98ABA1C-46E4-4FCE-A9B8-FAD197CA51D1}"/>
              </a:ext>
            </a:extLst>
          </p:cNvPr>
          <p:cNvSpPr/>
          <p:nvPr/>
        </p:nvSpPr>
        <p:spPr>
          <a:xfrm>
            <a:off x="605057" y="5521910"/>
            <a:ext cx="3373514" cy="257453"/>
          </a:xfrm>
          <a:prstGeom prst="roundRect">
            <a:avLst/>
          </a:prstGeom>
          <a:solidFill>
            <a:schemeClr val="accent4">
              <a:lumMod val="60000"/>
              <a:lumOff val="4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2EDD69C-2B4A-4318-9A8A-50C72A525179}"/>
              </a:ext>
            </a:extLst>
          </p:cNvPr>
          <p:cNvSpPr/>
          <p:nvPr/>
        </p:nvSpPr>
        <p:spPr>
          <a:xfrm>
            <a:off x="748145" y="4266801"/>
            <a:ext cx="4552042" cy="25901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98B357-15ED-4D28-B801-DE2178466F66}"/>
              </a:ext>
            </a:extLst>
          </p:cNvPr>
          <p:cNvSpPr txBox="1"/>
          <p:nvPr/>
        </p:nvSpPr>
        <p:spPr>
          <a:xfrm>
            <a:off x="8025415" y="1301015"/>
            <a:ext cx="28282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고객이 바코드를 하나씩 </a:t>
            </a:r>
            <a:b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찍어야 하는 부담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  <a:p>
            <a:pPr algn="ctr"/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840CD3-0CAD-49F8-AC91-76AA1EB29B5C}"/>
              </a:ext>
            </a:extLst>
          </p:cNvPr>
          <p:cNvSpPr txBox="1"/>
          <p:nvPr/>
        </p:nvSpPr>
        <p:spPr>
          <a:xfrm>
            <a:off x="8025416" y="2738086"/>
            <a:ext cx="28282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기존에 접하지 않은 방식으로 인해 </a:t>
            </a:r>
            <a:b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고객의 어려움 증가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09DC8D-1B48-46FA-A8D9-AA3A86289698}"/>
              </a:ext>
            </a:extLst>
          </p:cNvPr>
          <p:cNvSpPr txBox="1"/>
          <p:nvPr/>
        </p:nvSpPr>
        <p:spPr>
          <a:xfrm>
            <a:off x="7936182" y="4451411"/>
            <a:ext cx="3006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직원들의 </a:t>
            </a:r>
            <a:b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업무시간과 강도 증가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7C2071-905C-4A05-B7AA-3A4B696FC3E2}"/>
              </a:ext>
            </a:extLst>
          </p:cNvPr>
          <p:cNvSpPr txBox="1"/>
          <p:nvPr/>
        </p:nvSpPr>
        <p:spPr>
          <a:xfrm>
            <a:off x="7296414" y="5556985"/>
            <a:ext cx="4290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편의성을 고려한 무인 계산대 필요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A46A3D1-C802-4085-8457-542193F16742}"/>
              </a:ext>
            </a:extLst>
          </p:cNvPr>
          <p:cNvCxnSpPr>
            <a:cxnSpLocks/>
          </p:cNvCxnSpPr>
          <p:nvPr/>
        </p:nvCxnSpPr>
        <p:spPr>
          <a:xfrm flipV="1">
            <a:off x="6667130" y="5770485"/>
            <a:ext cx="598833" cy="887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6A0FDAE-66FC-4FC1-98AA-E180ED43B557}"/>
              </a:ext>
            </a:extLst>
          </p:cNvPr>
          <p:cNvSpPr txBox="1"/>
          <p:nvPr/>
        </p:nvSpPr>
        <p:spPr>
          <a:xfrm>
            <a:off x="206171" y="286829"/>
            <a:ext cx="1758530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문제진단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</a:endParaRPr>
          </a:p>
          <a:p>
            <a:pPr algn="ctr"/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-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How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무인화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50530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78"/>
            <a:ext cx="1852488" cy="85422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291814" y="303605"/>
            <a:ext cx="6240544" cy="6155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Light" panose="00000300000000000000" pitchFamily="2" charset="-127"/>
              </a:rPr>
              <a:t>‘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Light" panose="00000300000000000000" pitchFamily="2" charset="-127"/>
              </a:rPr>
              <a:t>아마존고’ 기술 위해 바꿔야 하는 매장 형태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Bold" panose="00000800000000000000" pitchFamily="2" charset="-127"/>
              <a:ea typeface="KoPubWorld돋움체 Light" panose="00000300000000000000" pitchFamily="2" charset="-127"/>
            </a:endParaRPr>
          </a:p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-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한국의 수많은 대형마트에 바로 도입하기 어려워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BC6BA8-0A9D-4DF2-A5C6-CBE9177AC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719" y="1290578"/>
            <a:ext cx="4427049" cy="332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19CDFF5-5A78-40EF-BF43-D224CAE00E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1" b="5302"/>
          <a:stretch/>
        </p:blipFill>
        <p:spPr bwMode="auto">
          <a:xfrm>
            <a:off x="6508812" y="1299982"/>
            <a:ext cx="4615469" cy="331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1BC399-DC40-4272-A699-C20381FFFD5D}"/>
              </a:ext>
            </a:extLst>
          </p:cNvPr>
          <p:cNvSpPr txBox="1"/>
          <p:nvPr/>
        </p:nvSpPr>
        <p:spPr>
          <a:xfrm>
            <a:off x="1665890" y="4722932"/>
            <a:ext cx="4243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출입 게이트 설치 및 아마존 전용 어플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95EA8D-0CEF-4C2D-8255-4E15BD0F9556}"/>
              </a:ext>
            </a:extLst>
          </p:cNvPr>
          <p:cNvSpPr txBox="1"/>
          <p:nvPr/>
        </p:nvSpPr>
        <p:spPr>
          <a:xfrm>
            <a:off x="6791239" y="4722932"/>
            <a:ext cx="4050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소비자의 이동경로와 움직임을 감지할 수백개의 인공지능 블랙박스 센서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667FF3-9510-4362-85EB-1092D3ADADB4}"/>
              </a:ext>
            </a:extLst>
          </p:cNvPr>
          <p:cNvSpPr txBox="1"/>
          <p:nvPr/>
        </p:nvSpPr>
        <p:spPr>
          <a:xfrm>
            <a:off x="546460" y="5404177"/>
            <a:ext cx="50759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매장 전체 구조 변경 및 새로운 기기 설치 필요</a:t>
            </a:r>
            <a:endParaRPr lang="en-US" altLang="ko-KR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하지만 </a:t>
            </a:r>
            <a:endParaRPr lang="en-US" altLang="ko-KR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대형마트의 경우에는 매장 신설 계획이 없음</a:t>
            </a:r>
            <a:endParaRPr lang="en-US" altLang="ko-KR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3157E7-D1DD-48C0-998B-77F8A0152141}"/>
              </a:ext>
            </a:extLst>
          </p:cNvPr>
          <p:cNvSpPr txBox="1"/>
          <p:nvPr/>
        </p:nvSpPr>
        <p:spPr>
          <a:xfrm>
            <a:off x="6791239" y="5646842"/>
            <a:ext cx="4714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현재의 한국 시장에 바로 도입하기 어려움</a:t>
            </a:r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75BB14-E9AB-4197-9F9D-8238623C7DC8}"/>
              </a:ext>
            </a:extLst>
          </p:cNvPr>
          <p:cNvCxnSpPr/>
          <p:nvPr/>
        </p:nvCxnSpPr>
        <p:spPr>
          <a:xfrm>
            <a:off x="5794024" y="5846897"/>
            <a:ext cx="825624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DBE56D7-5A5F-4064-ADF1-F87955852D11}"/>
              </a:ext>
            </a:extLst>
          </p:cNvPr>
          <p:cNvSpPr txBox="1"/>
          <p:nvPr/>
        </p:nvSpPr>
        <p:spPr>
          <a:xfrm>
            <a:off x="206171" y="286829"/>
            <a:ext cx="1758530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문제진단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</a:endParaRPr>
          </a:p>
          <a:p>
            <a:pPr algn="ctr"/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-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How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무인화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73529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1214</TotalTime>
  <Words>1223</Words>
  <Application>Microsoft Office PowerPoint</Application>
  <PresentationFormat>와이드스크린</PresentationFormat>
  <Paragraphs>283</Paragraphs>
  <Slides>22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KoPubWorld돋움체 Light</vt:lpstr>
      <vt:lpstr>KoPubWorld돋움체 Bold</vt:lpstr>
      <vt:lpstr>맑은 고딕</vt:lpstr>
      <vt:lpstr>KoPubWorld돋움체 Medium</vt:lpstr>
      <vt:lpstr>210 옴니고딕 030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user6616</dc:creator>
  <cp:lastModifiedBy>유 지수</cp:lastModifiedBy>
  <cp:revision>240</cp:revision>
  <dcterms:created xsi:type="dcterms:W3CDTF">2017-11-16T00:50:54Z</dcterms:created>
  <dcterms:modified xsi:type="dcterms:W3CDTF">2020-02-22T10:47:27Z</dcterms:modified>
</cp:coreProperties>
</file>